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60" r:id="rId5"/>
    <p:sldId id="271" r:id="rId6"/>
    <p:sldId id="259" r:id="rId7"/>
    <p:sldId id="264" r:id="rId8"/>
    <p:sldId id="270" r:id="rId9"/>
    <p:sldId id="261" r:id="rId10"/>
    <p:sldId id="262" r:id="rId11"/>
    <p:sldId id="263" r:id="rId12"/>
    <p:sldId id="265" r:id="rId13"/>
    <p:sldId id="266" r:id="rId14"/>
    <p:sldId id="267" r:id="rId15"/>
    <p:sldId id="272"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11" d="100"/>
          <a:sy n="111" d="100"/>
        </p:scale>
        <p:origin x="5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CB43D3-C197-4F50-B16B-C5FDCEBDA534}"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E8CF8E2-9E63-4D7F-A2BF-53B3CA0F8762}">
      <dgm:prSet/>
      <dgm:spPr/>
      <dgm:t>
        <a:bodyPr/>
        <a:lstStyle/>
        <a:p>
          <a:r>
            <a:rPr lang="en-US" dirty="0"/>
            <a:t>Demand forecasting enables optimizing generation mix by prioritizing renewable sources over non-renewable, reducing unutilized capacity and improving overall efficiency.</a:t>
          </a:r>
        </a:p>
      </dgm:t>
    </dgm:pt>
    <dgm:pt modelId="{405A621A-2DEC-47C4-BE5B-4B02B520F0E7}" type="parTrans" cxnId="{26811DA9-BEA8-4A1B-B024-7EAD24ADE27C}">
      <dgm:prSet/>
      <dgm:spPr/>
      <dgm:t>
        <a:bodyPr/>
        <a:lstStyle/>
        <a:p>
          <a:endParaRPr lang="en-US"/>
        </a:p>
      </dgm:t>
    </dgm:pt>
    <dgm:pt modelId="{0FF56EEA-A47F-4C65-B302-11A6E0022459}" type="sibTrans" cxnId="{26811DA9-BEA8-4A1B-B024-7EAD24ADE27C}">
      <dgm:prSet/>
      <dgm:spPr/>
      <dgm:t>
        <a:bodyPr/>
        <a:lstStyle/>
        <a:p>
          <a:endParaRPr lang="en-US"/>
        </a:p>
      </dgm:t>
    </dgm:pt>
    <dgm:pt modelId="{CBA4D399-6114-48A6-94FE-02890DABF1AC}">
      <dgm:prSet/>
      <dgm:spPr/>
      <dgm:t>
        <a:bodyPr/>
        <a:lstStyle/>
        <a:p>
          <a:r>
            <a:rPr lang="en-US" dirty="0"/>
            <a:t>Replacing 1 MWh of non-renewable electricity with renewables saves approximately 0.6-1.0 metric tons of CO2 emissions, according to online carbon footprint calculators.</a:t>
          </a:r>
        </a:p>
      </dgm:t>
    </dgm:pt>
    <dgm:pt modelId="{74CE7714-EE36-4E03-80BA-D3339723A857}" type="parTrans" cxnId="{E5086F07-FA44-417A-AF76-125C6DBD57CB}">
      <dgm:prSet/>
      <dgm:spPr/>
      <dgm:t>
        <a:bodyPr/>
        <a:lstStyle/>
        <a:p>
          <a:endParaRPr lang="en-US"/>
        </a:p>
      </dgm:t>
    </dgm:pt>
    <dgm:pt modelId="{BACF7E4B-5B4A-447B-BC94-F37553F98914}" type="sibTrans" cxnId="{E5086F07-FA44-417A-AF76-125C6DBD57CB}">
      <dgm:prSet/>
      <dgm:spPr/>
      <dgm:t>
        <a:bodyPr/>
        <a:lstStyle/>
        <a:p>
          <a:endParaRPr lang="en-US"/>
        </a:p>
      </dgm:t>
    </dgm:pt>
    <dgm:pt modelId="{25DF73F0-CE19-43DD-8927-6C7C5870DD35}">
      <dgm:prSet/>
      <dgm:spPr/>
      <dgm:t>
        <a:bodyPr/>
        <a:lstStyle/>
        <a:p>
          <a:r>
            <a:rPr lang="en-US" dirty="0"/>
            <a:t>Investing in long-term transmission infrastructure is crucial to transport renewable energy from generation sites to demand centers, reducing curtailment.</a:t>
          </a:r>
        </a:p>
      </dgm:t>
    </dgm:pt>
    <dgm:pt modelId="{11F4667E-1EB6-4C98-A8A8-E21B3FEE1693}" type="parTrans" cxnId="{DF2A04DF-E9E2-4988-8AFB-CD7E1F8318EF}">
      <dgm:prSet/>
      <dgm:spPr/>
      <dgm:t>
        <a:bodyPr/>
        <a:lstStyle/>
        <a:p>
          <a:endParaRPr lang="en-US"/>
        </a:p>
      </dgm:t>
    </dgm:pt>
    <dgm:pt modelId="{747D1050-F16B-4DB6-BBCB-8DF210C0D9E0}" type="sibTrans" cxnId="{DF2A04DF-E9E2-4988-8AFB-CD7E1F8318EF}">
      <dgm:prSet/>
      <dgm:spPr/>
      <dgm:t>
        <a:bodyPr/>
        <a:lstStyle/>
        <a:p>
          <a:endParaRPr lang="en-US"/>
        </a:p>
      </dgm:t>
    </dgm:pt>
    <dgm:pt modelId="{E8FB6976-480B-46FF-B241-F68404ED6B7B}">
      <dgm:prSet/>
      <dgm:spPr/>
      <dgm:t>
        <a:bodyPr/>
        <a:lstStyle/>
        <a:p>
          <a:r>
            <a:rPr lang="en-US" dirty="0"/>
            <a:t>Implementing demand response programs and improving energy efficiency standards can help manage peak demand and reduce the need for additional generation capacity</a:t>
          </a:r>
        </a:p>
      </dgm:t>
    </dgm:pt>
    <dgm:pt modelId="{605224D3-1FA2-42BC-80E2-A13971878F14}" type="parTrans" cxnId="{30A0A39E-5215-45DA-A47A-6D6A3D02CCA9}">
      <dgm:prSet/>
      <dgm:spPr/>
      <dgm:t>
        <a:bodyPr/>
        <a:lstStyle/>
        <a:p>
          <a:endParaRPr lang="en-US"/>
        </a:p>
      </dgm:t>
    </dgm:pt>
    <dgm:pt modelId="{621ADEB6-4462-4F0E-A166-8B46454A8B0D}" type="sibTrans" cxnId="{30A0A39E-5215-45DA-A47A-6D6A3D02CCA9}">
      <dgm:prSet/>
      <dgm:spPr/>
      <dgm:t>
        <a:bodyPr/>
        <a:lstStyle/>
        <a:p>
          <a:endParaRPr lang="en-US"/>
        </a:p>
      </dgm:t>
    </dgm:pt>
    <dgm:pt modelId="{B18B78A4-63D5-48EC-8141-3FD9E4935091}" type="pres">
      <dgm:prSet presAssocID="{49CB43D3-C197-4F50-B16B-C5FDCEBDA534}" presName="hierChild1" presStyleCnt="0">
        <dgm:presLayoutVars>
          <dgm:chPref val="1"/>
          <dgm:dir/>
          <dgm:animOne val="branch"/>
          <dgm:animLvl val="lvl"/>
          <dgm:resizeHandles/>
        </dgm:presLayoutVars>
      </dgm:prSet>
      <dgm:spPr/>
    </dgm:pt>
    <dgm:pt modelId="{3757D507-B959-4A50-9C58-F2E8BC37EA1E}" type="pres">
      <dgm:prSet presAssocID="{FE8CF8E2-9E63-4D7F-A2BF-53B3CA0F8762}" presName="hierRoot1" presStyleCnt="0"/>
      <dgm:spPr/>
    </dgm:pt>
    <dgm:pt modelId="{C8EB7C58-EA4A-426B-80D9-D00EBDA1B8AE}" type="pres">
      <dgm:prSet presAssocID="{FE8CF8E2-9E63-4D7F-A2BF-53B3CA0F8762}" presName="composite" presStyleCnt="0"/>
      <dgm:spPr/>
    </dgm:pt>
    <dgm:pt modelId="{E2E6B436-EED3-4BE6-B4DB-3E9CC347FD25}" type="pres">
      <dgm:prSet presAssocID="{FE8CF8E2-9E63-4D7F-A2BF-53B3CA0F8762}" presName="background" presStyleLbl="node0" presStyleIdx="0" presStyleCnt="4"/>
      <dgm:spPr/>
    </dgm:pt>
    <dgm:pt modelId="{8BBE933F-DFB8-4A3E-BC08-1AC4E6D90B2C}" type="pres">
      <dgm:prSet presAssocID="{FE8CF8E2-9E63-4D7F-A2BF-53B3CA0F8762}" presName="text" presStyleLbl="fgAcc0" presStyleIdx="0" presStyleCnt="4">
        <dgm:presLayoutVars>
          <dgm:chPref val="3"/>
        </dgm:presLayoutVars>
      </dgm:prSet>
      <dgm:spPr/>
    </dgm:pt>
    <dgm:pt modelId="{F7099872-D437-47E7-8DFF-81C3FAA2E366}" type="pres">
      <dgm:prSet presAssocID="{FE8CF8E2-9E63-4D7F-A2BF-53B3CA0F8762}" presName="hierChild2" presStyleCnt="0"/>
      <dgm:spPr/>
    </dgm:pt>
    <dgm:pt modelId="{79ED55F9-19BA-461E-A5C2-65AB72B8103E}" type="pres">
      <dgm:prSet presAssocID="{CBA4D399-6114-48A6-94FE-02890DABF1AC}" presName="hierRoot1" presStyleCnt="0"/>
      <dgm:spPr/>
    </dgm:pt>
    <dgm:pt modelId="{FB33A14C-628D-4BF8-99F9-C66C9CD81656}" type="pres">
      <dgm:prSet presAssocID="{CBA4D399-6114-48A6-94FE-02890DABF1AC}" presName="composite" presStyleCnt="0"/>
      <dgm:spPr/>
    </dgm:pt>
    <dgm:pt modelId="{7E02A2AC-600A-43B9-947D-6C19099D2309}" type="pres">
      <dgm:prSet presAssocID="{CBA4D399-6114-48A6-94FE-02890DABF1AC}" presName="background" presStyleLbl="node0" presStyleIdx="1" presStyleCnt="4"/>
      <dgm:spPr/>
    </dgm:pt>
    <dgm:pt modelId="{0A57F960-4B2E-4F66-993C-78E58E474738}" type="pres">
      <dgm:prSet presAssocID="{CBA4D399-6114-48A6-94FE-02890DABF1AC}" presName="text" presStyleLbl="fgAcc0" presStyleIdx="1" presStyleCnt="4">
        <dgm:presLayoutVars>
          <dgm:chPref val="3"/>
        </dgm:presLayoutVars>
      </dgm:prSet>
      <dgm:spPr/>
    </dgm:pt>
    <dgm:pt modelId="{5688FF35-620A-4EAF-8A22-5379AF7D41F8}" type="pres">
      <dgm:prSet presAssocID="{CBA4D399-6114-48A6-94FE-02890DABF1AC}" presName="hierChild2" presStyleCnt="0"/>
      <dgm:spPr/>
    </dgm:pt>
    <dgm:pt modelId="{2B4E04F7-CA0D-40AE-ABB1-E27A67706A71}" type="pres">
      <dgm:prSet presAssocID="{25DF73F0-CE19-43DD-8927-6C7C5870DD35}" presName="hierRoot1" presStyleCnt="0"/>
      <dgm:spPr/>
    </dgm:pt>
    <dgm:pt modelId="{AFAC330A-18F0-46C0-AB90-2760FC0900C8}" type="pres">
      <dgm:prSet presAssocID="{25DF73F0-CE19-43DD-8927-6C7C5870DD35}" presName="composite" presStyleCnt="0"/>
      <dgm:spPr/>
    </dgm:pt>
    <dgm:pt modelId="{B4A555A0-9EBA-4CA1-9C77-541CAE355F8B}" type="pres">
      <dgm:prSet presAssocID="{25DF73F0-CE19-43DD-8927-6C7C5870DD35}" presName="background" presStyleLbl="node0" presStyleIdx="2" presStyleCnt="4"/>
      <dgm:spPr/>
    </dgm:pt>
    <dgm:pt modelId="{AAC57682-2A45-4761-864B-488427393E66}" type="pres">
      <dgm:prSet presAssocID="{25DF73F0-CE19-43DD-8927-6C7C5870DD35}" presName="text" presStyleLbl="fgAcc0" presStyleIdx="2" presStyleCnt="4">
        <dgm:presLayoutVars>
          <dgm:chPref val="3"/>
        </dgm:presLayoutVars>
      </dgm:prSet>
      <dgm:spPr/>
    </dgm:pt>
    <dgm:pt modelId="{12165676-5B43-407F-8CCC-C8FA3117B6E5}" type="pres">
      <dgm:prSet presAssocID="{25DF73F0-CE19-43DD-8927-6C7C5870DD35}" presName="hierChild2" presStyleCnt="0"/>
      <dgm:spPr/>
    </dgm:pt>
    <dgm:pt modelId="{5110AF63-3F0A-48B3-B09E-ACF1D739352F}" type="pres">
      <dgm:prSet presAssocID="{E8FB6976-480B-46FF-B241-F68404ED6B7B}" presName="hierRoot1" presStyleCnt="0"/>
      <dgm:spPr/>
    </dgm:pt>
    <dgm:pt modelId="{711C5892-47AE-45A2-8069-C65CF52DC5AC}" type="pres">
      <dgm:prSet presAssocID="{E8FB6976-480B-46FF-B241-F68404ED6B7B}" presName="composite" presStyleCnt="0"/>
      <dgm:spPr/>
    </dgm:pt>
    <dgm:pt modelId="{4D20D1C1-38B1-4D73-9BF4-7B3C83FA49F7}" type="pres">
      <dgm:prSet presAssocID="{E8FB6976-480B-46FF-B241-F68404ED6B7B}" presName="background" presStyleLbl="node0" presStyleIdx="3" presStyleCnt="4"/>
      <dgm:spPr/>
    </dgm:pt>
    <dgm:pt modelId="{C0AB0987-2F40-40DC-A201-652F5E6AAB55}" type="pres">
      <dgm:prSet presAssocID="{E8FB6976-480B-46FF-B241-F68404ED6B7B}" presName="text" presStyleLbl="fgAcc0" presStyleIdx="3" presStyleCnt="4">
        <dgm:presLayoutVars>
          <dgm:chPref val="3"/>
        </dgm:presLayoutVars>
      </dgm:prSet>
      <dgm:spPr/>
    </dgm:pt>
    <dgm:pt modelId="{CA308A2C-B3BF-45CB-84DE-8BF609D93E92}" type="pres">
      <dgm:prSet presAssocID="{E8FB6976-480B-46FF-B241-F68404ED6B7B}" presName="hierChild2" presStyleCnt="0"/>
      <dgm:spPr/>
    </dgm:pt>
  </dgm:ptLst>
  <dgm:cxnLst>
    <dgm:cxn modelId="{E5086F07-FA44-417A-AF76-125C6DBD57CB}" srcId="{49CB43D3-C197-4F50-B16B-C5FDCEBDA534}" destId="{CBA4D399-6114-48A6-94FE-02890DABF1AC}" srcOrd="1" destOrd="0" parTransId="{74CE7714-EE36-4E03-80BA-D3339723A857}" sibTransId="{BACF7E4B-5B4A-447B-BC94-F37553F98914}"/>
    <dgm:cxn modelId="{FA9E3B17-CDFB-4CBD-ABD6-B8F0885D9241}" type="presOf" srcId="{CBA4D399-6114-48A6-94FE-02890DABF1AC}" destId="{0A57F960-4B2E-4F66-993C-78E58E474738}" srcOrd="0" destOrd="0" presId="urn:microsoft.com/office/officeart/2005/8/layout/hierarchy1"/>
    <dgm:cxn modelId="{20BAF729-215B-4887-A794-B89663C63806}" type="presOf" srcId="{25DF73F0-CE19-43DD-8927-6C7C5870DD35}" destId="{AAC57682-2A45-4761-864B-488427393E66}" srcOrd="0" destOrd="0" presId="urn:microsoft.com/office/officeart/2005/8/layout/hierarchy1"/>
    <dgm:cxn modelId="{DFE20C5B-66C1-44E2-AE0B-E10780B73C3A}" type="presOf" srcId="{FE8CF8E2-9E63-4D7F-A2BF-53B3CA0F8762}" destId="{8BBE933F-DFB8-4A3E-BC08-1AC4E6D90B2C}" srcOrd="0" destOrd="0" presId="urn:microsoft.com/office/officeart/2005/8/layout/hierarchy1"/>
    <dgm:cxn modelId="{9B5AA347-9125-43AA-BC74-0A7848956BA6}" type="presOf" srcId="{E8FB6976-480B-46FF-B241-F68404ED6B7B}" destId="{C0AB0987-2F40-40DC-A201-652F5E6AAB55}" srcOrd="0" destOrd="0" presId="urn:microsoft.com/office/officeart/2005/8/layout/hierarchy1"/>
    <dgm:cxn modelId="{C0553755-9393-47C8-8149-E479E7E86F43}" type="presOf" srcId="{49CB43D3-C197-4F50-B16B-C5FDCEBDA534}" destId="{B18B78A4-63D5-48EC-8141-3FD9E4935091}" srcOrd="0" destOrd="0" presId="urn:microsoft.com/office/officeart/2005/8/layout/hierarchy1"/>
    <dgm:cxn modelId="{30A0A39E-5215-45DA-A47A-6D6A3D02CCA9}" srcId="{49CB43D3-C197-4F50-B16B-C5FDCEBDA534}" destId="{E8FB6976-480B-46FF-B241-F68404ED6B7B}" srcOrd="3" destOrd="0" parTransId="{605224D3-1FA2-42BC-80E2-A13971878F14}" sibTransId="{621ADEB6-4462-4F0E-A166-8B46454A8B0D}"/>
    <dgm:cxn modelId="{26811DA9-BEA8-4A1B-B024-7EAD24ADE27C}" srcId="{49CB43D3-C197-4F50-B16B-C5FDCEBDA534}" destId="{FE8CF8E2-9E63-4D7F-A2BF-53B3CA0F8762}" srcOrd="0" destOrd="0" parTransId="{405A621A-2DEC-47C4-BE5B-4B02B520F0E7}" sibTransId="{0FF56EEA-A47F-4C65-B302-11A6E0022459}"/>
    <dgm:cxn modelId="{DF2A04DF-E9E2-4988-8AFB-CD7E1F8318EF}" srcId="{49CB43D3-C197-4F50-B16B-C5FDCEBDA534}" destId="{25DF73F0-CE19-43DD-8927-6C7C5870DD35}" srcOrd="2" destOrd="0" parTransId="{11F4667E-1EB6-4C98-A8A8-E21B3FEE1693}" sibTransId="{747D1050-F16B-4DB6-BBCB-8DF210C0D9E0}"/>
    <dgm:cxn modelId="{8A7DAE8D-2918-48A8-A9FA-C6EFE6921446}" type="presParOf" srcId="{B18B78A4-63D5-48EC-8141-3FD9E4935091}" destId="{3757D507-B959-4A50-9C58-F2E8BC37EA1E}" srcOrd="0" destOrd="0" presId="urn:microsoft.com/office/officeart/2005/8/layout/hierarchy1"/>
    <dgm:cxn modelId="{951CB5ED-D27E-4C58-97A6-3C52C90C1722}" type="presParOf" srcId="{3757D507-B959-4A50-9C58-F2E8BC37EA1E}" destId="{C8EB7C58-EA4A-426B-80D9-D00EBDA1B8AE}" srcOrd="0" destOrd="0" presId="urn:microsoft.com/office/officeart/2005/8/layout/hierarchy1"/>
    <dgm:cxn modelId="{953FFC55-8A59-46EE-BAC4-093E975E87F2}" type="presParOf" srcId="{C8EB7C58-EA4A-426B-80D9-D00EBDA1B8AE}" destId="{E2E6B436-EED3-4BE6-B4DB-3E9CC347FD25}" srcOrd="0" destOrd="0" presId="urn:microsoft.com/office/officeart/2005/8/layout/hierarchy1"/>
    <dgm:cxn modelId="{CA504461-1B83-48B3-95C8-B091E945578D}" type="presParOf" srcId="{C8EB7C58-EA4A-426B-80D9-D00EBDA1B8AE}" destId="{8BBE933F-DFB8-4A3E-BC08-1AC4E6D90B2C}" srcOrd="1" destOrd="0" presId="urn:microsoft.com/office/officeart/2005/8/layout/hierarchy1"/>
    <dgm:cxn modelId="{1EC9D8CD-1F54-4900-8933-B67F932098EE}" type="presParOf" srcId="{3757D507-B959-4A50-9C58-F2E8BC37EA1E}" destId="{F7099872-D437-47E7-8DFF-81C3FAA2E366}" srcOrd="1" destOrd="0" presId="urn:microsoft.com/office/officeart/2005/8/layout/hierarchy1"/>
    <dgm:cxn modelId="{87F847AD-8700-4DD9-9353-F023423E8004}" type="presParOf" srcId="{B18B78A4-63D5-48EC-8141-3FD9E4935091}" destId="{79ED55F9-19BA-461E-A5C2-65AB72B8103E}" srcOrd="1" destOrd="0" presId="urn:microsoft.com/office/officeart/2005/8/layout/hierarchy1"/>
    <dgm:cxn modelId="{9B98C3C7-3B3B-45F9-A4D3-F8944326EE00}" type="presParOf" srcId="{79ED55F9-19BA-461E-A5C2-65AB72B8103E}" destId="{FB33A14C-628D-4BF8-99F9-C66C9CD81656}" srcOrd="0" destOrd="0" presId="urn:microsoft.com/office/officeart/2005/8/layout/hierarchy1"/>
    <dgm:cxn modelId="{4AC8F286-0594-4BC3-9448-90257726572C}" type="presParOf" srcId="{FB33A14C-628D-4BF8-99F9-C66C9CD81656}" destId="{7E02A2AC-600A-43B9-947D-6C19099D2309}" srcOrd="0" destOrd="0" presId="urn:microsoft.com/office/officeart/2005/8/layout/hierarchy1"/>
    <dgm:cxn modelId="{A266F7AA-E558-4BF9-93BE-F4FA59A698DD}" type="presParOf" srcId="{FB33A14C-628D-4BF8-99F9-C66C9CD81656}" destId="{0A57F960-4B2E-4F66-993C-78E58E474738}" srcOrd="1" destOrd="0" presId="urn:microsoft.com/office/officeart/2005/8/layout/hierarchy1"/>
    <dgm:cxn modelId="{11426CB6-CE00-4E44-B3B7-B20D37AF0326}" type="presParOf" srcId="{79ED55F9-19BA-461E-A5C2-65AB72B8103E}" destId="{5688FF35-620A-4EAF-8A22-5379AF7D41F8}" srcOrd="1" destOrd="0" presId="urn:microsoft.com/office/officeart/2005/8/layout/hierarchy1"/>
    <dgm:cxn modelId="{6A5F02E9-FD7A-4E34-85F8-F7B7B20DFFED}" type="presParOf" srcId="{B18B78A4-63D5-48EC-8141-3FD9E4935091}" destId="{2B4E04F7-CA0D-40AE-ABB1-E27A67706A71}" srcOrd="2" destOrd="0" presId="urn:microsoft.com/office/officeart/2005/8/layout/hierarchy1"/>
    <dgm:cxn modelId="{8FA3EDC6-46E5-4FEB-A893-0C734430104B}" type="presParOf" srcId="{2B4E04F7-CA0D-40AE-ABB1-E27A67706A71}" destId="{AFAC330A-18F0-46C0-AB90-2760FC0900C8}" srcOrd="0" destOrd="0" presId="urn:microsoft.com/office/officeart/2005/8/layout/hierarchy1"/>
    <dgm:cxn modelId="{5BC99D7F-36CA-4967-893C-55F6488AAD3C}" type="presParOf" srcId="{AFAC330A-18F0-46C0-AB90-2760FC0900C8}" destId="{B4A555A0-9EBA-4CA1-9C77-541CAE355F8B}" srcOrd="0" destOrd="0" presId="urn:microsoft.com/office/officeart/2005/8/layout/hierarchy1"/>
    <dgm:cxn modelId="{37D3E31A-A8E6-49C9-AF96-33977AEA121D}" type="presParOf" srcId="{AFAC330A-18F0-46C0-AB90-2760FC0900C8}" destId="{AAC57682-2A45-4761-864B-488427393E66}" srcOrd="1" destOrd="0" presId="urn:microsoft.com/office/officeart/2005/8/layout/hierarchy1"/>
    <dgm:cxn modelId="{5B25957B-0BD7-4EA4-87A1-F50EA3183CA7}" type="presParOf" srcId="{2B4E04F7-CA0D-40AE-ABB1-E27A67706A71}" destId="{12165676-5B43-407F-8CCC-C8FA3117B6E5}" srcOrd="1" destOrd="0" presId="urn:microsoft.com/office/officeart/2005/8/layout/hierarchy1"/>
    <dgm:cxn modelId="{82E43CE5-EE3F-405A-B2A5-7778052EFEB9}" type="presParOf" srcId="{B18B78A4-63D5-48EC-8141-3FD9E4935091}" destId="{5110AF63-3F0A-48B3-B09E-ACF1D739352F}" srcOrd="3" destOrd="0" presId="urn:microsoft.com/office/officeart/2005/8/layout/hierarchy1"/>
    <dgm:cxn modelId="{A255EEE2-BAE2-4E40-89A6-19791F8D7E91}" type="presParOf" srcId="{5110AF63-3F0A-48B3-B09E-ACF1D739352F}" destId="{711C5892-47AE-45A2-8069-C65CF52DC5AC}" srcOrd="0" destOrd="0" presId="urn:microsoft.com/office/officeart/2005/8/layout/hierarchy1"/>
    <dgm:cxn modelId="{DECDBD06-2220-4A43-8353-578DE72BCB0D}" type="presParOf" srcId="{711C5892-47AE-45A2-8069-C65CF52DC5AC}" destId="{4D20D1C1-38B1-4D73-9BF4-7B3C83FA49F7}" srcOrd="0" destOrd="0" presId="urn:microsoft.com/office/officeart/2005/8/layout/hierarchy1"/>
    <dgm:cxn modelId="{5F420DFA-179D-4329-A7D1-DA74896155A9}" type="presParOf" srcId="{711C5892-47AE-45A2-8069-C65CF52DC5AC}" destId="{C0AB0987-2F40-40DC-A201-652F5E6AAB55}" srcOrd="1" destOrd="0" presId="urn:microsoft.com/office/officeart/2005/8/layout/hierarchy1"/>
    <dgm:cxn modelId="{075F06AF-1C4C-4DF0-9959-B581E02B2424}" type="presParOf" srcId="{5110AF63-3F0A-48B3-B09E-ACF1D739352F}" destId="{CA308A2C-B3BF-45CB-84DE-8BF609D93E9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B006CE-576F-418A-BD50-96A7FBE7EF0C}"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3EB3C8E-A888-438D-A150-93C8186ADCC5}">
      <dgm:prSet/>
      <dgm:spPr/>
      <dgm:t>
        <a:bodyPr/>
        <a:lstStyle/>
        <a:p>
          <a:r>
            <a:rPr lang="en-US" dirty="0"/>
            <a:t>As of 2021, Texas had an installed wind capacity of around 35,000 MW and solar capacity of around 10,300 MW, making it the national leader in wind power generation and second in solar power generation.</a:t>
          </a:r>
        </a:p>
      </dgm:t>
    </dgm:pt>
    <dgm:pt modelId="{EF6E6917-55B1-4640-8A04-EBFF84D74779}" type="parTrans" cxnId="{ED0D12F7-4529-4C59-BAAD-9FA3E1BBA500}">
      <dgm:prSet/>
      <dgm:spPr/>
      <dgm:t>
        <a:bodyPr/>
        <a:lstStyle/>
        <a:p>
          <a:endParaRPr lang="en-US"/>
        </a:p>
      </dgm:t>
    </dgm:pt>
    <dgm:pt modelId="{0FA0322D-4E09-4145-AE14-8D17F418DFAB}" type="sibTrans" cxnId="{ED0D12F7-4529-4C59-BAAD-9FA3E1BBA500}">
      <dgm:prSet/>
      <dgm:spPr/>
      <dgm:t>
        <a:bodyPr/>
        <a:lstStyle/>
        <a:p>
          <a:endParaRPr lang="en-US"/>
        </a:p>
      </dgm:t>
    </dgm:pt>
    <dgm:pt modelId="{5FE114AD-5EAB-400E-8C5C-5E344B227EC7}">
      <dgm:prSet/>
      <dgm:spPr/>
      <dgm:t>
        <a:bodyPr/>
        <a:lstStyle/>
        <a:p>
          <a:r>
            <a:rPr lang="en-US" dirty="0"/>
            <a:t>In weeks of summer 2023, renewable sources like wind and solar were providing 30-40% of the electricity needed to meet Texas' record-breaking energy demand during heatwaves. On some days, renewables contributed over 50% of the state's total generation.</a:t>
          </a:r>
        </a:p>
      </dgm:t>
    </dgm:pt>
    <dgm:pt modelId="{A0B115E8-C861-49C4-991F-90FE660AADB9}" type="parTrans" cxnId="{5EB6B0A9-4A2F-4D88-9A4C-1000D93052C5}">
      <dgm:prSet/>
      <dgm:spPr/>
      <dgm:t>
        <a:bodyPr/>
        <a:lstStyle/>
        <a:p>
          <a:endParaRPr lang="en-US"/>
        </a:p>
      </dgm:t>
    </dgm:pt>
    <dgm:pt modelId="{9CEB0DCF-AE06-40F0-852F-E909EF30C684}" type="sibTrans" cxnId="{5EB6B0A9-4A2F-4D88-9A4C-1000D93052C5}">
      <dgm:prSet/>
      <dgm:spPr/>
      <dgm:t>
        <a:bodyPr/>
        <a:lstStyle/>
        <a:p>
          <a:endParaRPr lang="en-US"/>
        </a:p>
      </dgm:t>
    </dgm:pt>
    <dgm:pt modelId="{0E707F1C-3593-4C68-BC50-BF73E096D484}">
      <dgm:prSet/>
      <dgm:spPr/>
      <dgm:t>
        <a:bodyPr/>
        <a:lstStyle/>
        <a:p>
          <a:r>
            <a:rPr lang="en-US" dirty="0"/>
            <a:t>While Texas has significant renewable capacity installed, the utilization can vary based on weather conditions and transmission constraints. There are occasional bottlenecks in distributing renewable energy across the state during peak demand hours.</a:t>
          </a:r>
        </a:p>
      </dgm:t>
    </dgm:pt>
    <dgm:pt modelId="{32DE4E3E-F0D4-4348-8BE7-0D3CCDD50A92}" type="parTrans" cxnId="{5656952F-5AF7-4882-BC7E-B7DF4D82C60A}">
      <dgm:prSet/>
      <dgm:spPr/>
      <dgm:t>
        <a:bodyPr/>
        <a:lstStyle/>
        <a:p>
          <a:endParaRPr lang="en-US"/>
        </a:p>
      </dgm:t>
    </dgm:pt>
    <dgm:pt modelId="{82B5D16A-8C4C-4995-9483-6093B0036CBB}" type="sibTrans" cxnId="{5656952F-5AF7-4882-BC7E-B7DF4D82C60A}">
      <dgm:prSet/>
      <dgm:spPr/>
      <dgm:t>
        <a:bodyPr/>
        <a:lstStyle/>
        <a:p>
          <a:endParaRPr lang="en-US"/>
        </a:p>
      </dgm:t>
    </dgm:pt>
    <dgm:pt modelId="{A920BC6D-72CF-420E-85B9-EA9CD3B8DDA1}" type="pres">
      <dgm:prSet presAssocID="{43B006CE-576F-418A-BD50-96A7FBE7EF0C}" presName="hierChild1" presStyleCnt="0">
        <dgm:presLayoutVars>
          <dgm:chPref val="1"/>
          <dgm:dir/>
          <dgm:animOne val="branch"/>
          <dgm:animLvl val="lvl"/>
          <dgm:resizeHandles/>
        </dgm:presLayoutVars>
      </dgm:prSet>
      <dgm:spPr/>
    </dgm:pt>
    <dgm:pt modelId="{26E95F7F-FDF5-478A-9B7F-C6DC707C5C40}" type="pres">
      <dgm:prSet presAssocID="{73EB3C8E-A888-438D-A150-93C8186ADCC5}" presName="hierRoot1" presStyleCnt="0"/>
      <dgm:spPr/>
    </dgm:pt>
    <dgm:pt modelId="{FE97EC8F-7B1F-4B65-B0E0-AFCD16345AE0}" type="pres">
      <dgm:prSet presAssocID="{73EB3C8E-A888-438D-A150-93C8186ADCC5}" presName="composite" presStyleCnt="0"/>
      <dgm:spPr/>
    </dgm:pt>
    <dgm:pt modelId="{0A09E3F6-6F76-4D72-A68E-A78C5B440FCA}" type="pres">
      <dgm:prSet presAssocID="{73EB3C8E-A888-438D-A150-93C8186ADCC5}" presName="background" presStyleLbl="node0" presStyleIdx="0" presStyleCnt="3"/>
      <dgm:spPr/>
    </dgm:pt>
    <dgm:pt modelId="{24F08EE8-DF5C-4ABE-B59B-A43BF5DFED32}" type="pres">
      <dgm:prSet presAssocID="{73EB3C8E-A888-438D-A150-93C8186ADCC5}" presName="text" presStyleLbl="fgAcc0" presStyleIdx="0" presStyleCnt="3">
        <dgm:presLayoutVars>
          <dgm:chPref val="3"/>
        </dgm:presLayoutVars>
      </dgm:prSet>
      <dgm:spPr/>
    </dgm:pt>
    <dgm:pt modelId="{72F3F38A-E2B5-40A7-82D8-073FC259E4F3}" type="pres">
      <dgm:prSet presAssocID="{73EB3C8E-A888-438D-A150-93C8186ADCC5}" presName="hierChild2" presStyleCnt="0"/>
      <dgm:spPr/>
    </dgm:pt>
    <dgm:pt modelId="{FC334D51-F1E1-4BF9-BC4A-0A39A2F19E85}" type="pres">
      <dgm:prSet presAssocID="{5FE114AD-5EAB-400E-8C5C-5E344B227EC7}" presName="hierRoot1" presStyleCnt="0"/>
      <dgm:spPr/>
    </dgm:pt>
    <dgm:pt modelId="{9B325AD3-AE3D-4745-B14C-54545A57D712}" type="pres">
      <dgm:prSet presAssocID="{5FE114AD-5EAB-400E-8C5C-5E344B227EC7}" presName="composite" presStyleCnt="0"/>
      <dgm:spPr/>
    </dgm:pt>
    <dgm:pt modelId="{8995E463-2E05-4B56-B92B-E7D7747842B7}" type="pres">
      <dgm:prSet presAssocID="{5FE114AD-5EAB-400E-8C5C-5E344B227EC7}" presName="background" presStyleLbl="node0" presStyleIdx="1" presStyleCnt="3"/>
      <dgm:spPr/>
    </dgm:pt>
    <dgm:pt modelId="{A5BD4CB4-98AB-4CF6-80C1-A856E078309B}" type="pres">
      <dgm:prSet presAssocID="{5FE114AD-5EAB-400E-8C5C-5E344B227EC7}" presName="text" presStyleLbl="fgAcc0" presStyleIdx="1" presStyleCnt="3">
        <dgm:presLayoutVars>
          <dgm:chPref val="3"/>
        </dgm:presLayoutVars>
      </dgm:prSet>
      <dgm:spPr/>
    </dgm:pt>
    <dgm:pt modelId="{73897566-A2FB-4C2B-8C4C-A2BE469AF84E}" type="pres">
      <dgm:prSet presAssocID="{5FE114AD-5EAB-400E-8C5C-5E344B227EC7}" presName="hierChild2" presStyleCnt="0"/>
      <dgm:spPr/>
    </dgm:pt>
    <dgm:pt modelId="{BF747FD2-CC6D-48AE-82BD-45B5EF884404}" type="pres">
      <dgm:prSet presAssocID="{0E707F1C-3593-4C68-BC50-BF73E096D484}" presName="hierRoot1" presStyleCnt="0"/>
      <dgm:spPr/>
    </dgm:pt>
    <dgm:pt modelId="{5B7911D2-5DC0-4CE8-9F50-C1F108A64D62}" type="pres">
      <dgm:prSet presAssocID="{0E707F1C-3593-4C68-BC50-BF73E096D484}" presName="composite" presStyleCnt="0"/>
      <dgm:spPr/>
    </dgm:pt>
    <dgm:pt modelId="{92CF9C16-0677-4ADF-8691-C1D69429F82D}" type="pres">
      <dgm:prSet presAssocID="{0E707F1C-3593-4C68-BC50-BF73E096D484}" presName="background" presStyleLbl="node0" presStyleIdx="2" presStyleCnt="3"/>
      <dgm:spPr/>
    </dgm:pt>
    <dgm:pt modelId="{A01AF888-FC3A-49D9-A94E-B917572FC6B9}" type="pres">
      <dgm:prSet presAssocID="{0E707F1C-3593-4C68-BC50-BF73E096D484}" presName="text" presStyleLbl="fgAcc0" presStyleIdx="2" presStyleCnt="3">
        <dgm:presLayoutVars>
          <dgm:chPref val="3"/>
        </dgm:presLayoutVars>
      </dgm:prSet>
      <dgm:spPr/>
    </dgm:pt>
    <dgm:pt modelId="{F76AF8F7-B4AE-4F42-A7FE-14BE0A72B251}" type="pres">
      <dgm:prSet presAssocID="{0E707F1C-3593-4C68-BC50-BF73E096D484}" presName="hierChild2" presStyleCnt="0"/>
      <dgm:spPr/>
    </dgm:pt>
  </dgm:ptLst>
  <dgm:cxnLst>
    <dgm:cxn modelId="{5656952F-5AF7-4882-BC7E-B7DF4D82C60A}" srcId="{43B006CE-576F-418A-BD50-96A7FBE7EF0C}" destId="{0E707F1C-3593-4C68-BC50-BF73E096D484}" srcOrd="2" destOrd="0" parTransId="{32DE4E3E-F0D4-4348-8BE7-0D3CCDD50A92}" sibTransId="{82B5D16A-8C4C-4995-9483-6093B0036CBB}"/>
    <dgm:cxn modelId="{6954288C-4A85-475D-814B-F7A60A0FD4D0}" type="presOf" srcId="{73EB3C8E-A888-438D-A150-93C8186ADCC5}" destId="{24F08EE8-DF5C-4ABE-B59B-A43BF5DFED32}" srcOrd="0" destOrd="0" presId="urn:microsoft.com/office/officeart/2005/8/layout/hierarchy1"/>
    <dgm:cxn modelId="{B402E48D-080B-4960-BFCD-1E864660038A}" type="presOf" srcId="{5FE114AD-5EAB-400E-8C5C-5E344B227EC7}" destId="{A5BD4CB4-98AB-4CF6-80C1-A856E078309B}" srcOrd="0" destOrd="0" presId="urn:microsoft.com/office/officeart/2005/8/layout/hierarchy1"/>
    <dgm:cxn modelId="{5EB6B0A9-4A2F-4D88-9A4C-1000D93052C5}" srcId="{43B006CE-576F-418A-BD50-96A7FBE7EF0C}" destId="{5FE114AD-5EAB-400E-8C5C-5E344B227EC7}" srcOrd="1" destOrd="0" parTransId="{A0B115E8-C861-49C4-991F-90FE660AADB9}" sibTransId="{9CEB0DCF-AE06-40F0-852F-E909EF30C684}"/>
    <dgm:cxn modelId="{9FB87DBD-AE50-4993-82C9-F1CBF2E4FF70}" type="presOf" srcId="{0E707F1C-3593-4C68-BC50-BF73E096D484}" destId="{A01AF888-FC3A-49D9-A94E-B917572FC6B9}" srcOrd="0" destOrd="0" presId="urn:microsoft.com/office/officeart/2005/8/layout/hierarchy1"/>
    <dgm:cxn modelId="{466C7CC1-BC39-4CC9-84F8-1106D5AA4E61}" type="presOf" srcId="{43B006CE-576F-418A-BD50-96A7FBE7EF0C}" destId="{A920BC6D-72CF-420E-85B9-EA9CD3B8DDA1}" srcOrd="0" destOrd="0" presId="urn:microsoft.com/office/officeart/2005/8/layout/hierarchy1"/>
    <dgm:cxn modelId="{ED0D12F7-4529-4C59-BAAD-9FA3E1BBA500}" srcId="{43B006CE-576F-418A-BD50-96A7FBE7EF0C}" destId="{73EB3C8E-A888-438D-A150-93C8186ADCC5}" srcOrd="0" destOrd="0" parTransId="{EF6E6917-55B1-4640-8A04-EBFF84D74779}" sibTransId="{0FA0322D-4E09-4145-AE14-8D17F418DFAB}"/>
    <dgm:cxn modelId="{90B3C849-F29F-407C-B6C3-89454085F756}" type="presParOf" srcId="{A920BC6D-72CF-420E-85B9-EA9CD3B8DDA1}" destId="{26E95F7F-FDF5-478A-9B7F-C6DC707C5C40}" srcOrd="0" destOrd="0" presId="urn:microsoft.com/office/officeart/2005/8/layout/hierarchy1"/>
    <dgm:cxn modelId="{9FD36D47-DA7F-464D-9112-BFFE7CD0FFF0}" type="presParOf" srcId="{26E95F7F-FDF5-478A-9B7F-C6DC707C5C40}" destId="{FE97EC8F-7B1F-4B65-B0E0-AFCD16345AE0}" srcOrd="0" destOrd="0" presId="urn:microsoft.com/office/officeart/2005/8/layout/hierarchy1"/>
    <dgm:cxn modelId="{15066C7A-E131-465C-819E-F53AAC181E9E}" type="presParOf" srcId="{FE97EC8F-7B1F-4B65-B0E0-AFCD16345AE0}" destId="{0A09E3F6-6F76-4D72-A68E-A78C5B440FCA}" srcOrd="0" destOrd="0" presId="urn:microsoft.com/office/officeart/2005/8/layout/hierarchy1"/>
    <dgm:cxn modelId="{6CCDD5D8-CE3F-4C81-A1D6-1BFAF6226E14}" type="presParOf" srcId="{FE97EC8F-7B1F-4B65-B0E0-AFCD16345AE0}" destId="{24F08EE8-DF5C-4ABE-B59B-A43BF5DFED32}" srcOrd="1" destOrd="0" presId="urn:microsoft.com/office/officeart/2005/8/layout/hierarchy1"/>
    <dgm:cxn modelId="{9C75B0C7-E2C9-48B1-8501-7A0D43B94991}" type="presParOf" srcId="{26E95F7F-FDF5-478A-9B7F-C6DC707C5C40}" destId="{72F3F38A-E2B5-40A7-82D8-073FC259E4F3}" srcOrd="1" destOrd="0" presId="urn:microsoft.com/office/officeart/2005/8/layout/hierarchy1"/>
    <dgm:cxn modelId="{CB347BEF-F412-45F4-927C-0542192E6621}" type="presParOf" srcId="{A920BC6D-72CF-420E-85B9-EA9CD3B8DDA1}" destId="{FC334D51-F1E1-4BF9-BC4A-0A39A2F19E85}" srcOrd="1" destOrd="0" presId="urn:microsoft.com/office/officeart/2005/8/layout/hierarchy1"/>
    <dgm:cxn modelId="{F5F4A247-77A0-45B8-837C-097132DB8D25}" type="presParOf" srcId="{FC334D51-F1E1-4BF9-BC4A-0A39A2F19E85}" destId="{9B325AD3-AE3D-4745-B14C-54545A57D712}" srcOrd="0" destOrd="0" presId="urn:microsoft.com/office/officeart/2005/8/layout/hierarchy1"/>
    <dgm:cxn modelId="{ADEE4ECB-9031-449B-B738-DFCEC89AA369}" type="presParOf" srcId="{9B325AD3-AE3D-4745-B14C-54545A57D712}" destId="{8995E463-2E05-4B56-B92B-E7D7747842B7}" srcOrd="0" destOrd="0" presId="urn:microsoft.com/office/officeart/2005/8/layout/hierarchy1"/>
    <dgm:cxn modelId="{0FA99922-3318-42F1-B8BD-6FF1E4A948F4}" type="presParOf" srcId="{9B325AD3-AE3D-4745-B14C-54545A57D712}" destId="{A5BD4CB4-98AB-4CF6-80C1-A856E078309B}" srcOrd="1" destOrd="0" presId="urn:microsoft.com/office/officeart/2005/8/layout/hierarchy1"/>
    <dgm:cxn modelId="{CC861303-DC77-4F78-97BB-D21323A175C3}" type="presParOf" srcId="{FC334D51-F1E1-4BF9-BC4A-0A39A2F19E85}" destId="{73897566-A2FB-4C2B-8C4C-A2BE469AF84E}" srcOrd="1" destOrd="0" presId="urn:microsoft.com/office/officeart/2005/8/layout/hierarchy1"/>
    <dgm:cxn modelId="{30A1365D-20E6-4CF7-835E-AD283E87ED32}" type="presParOf" srcId="{A920BC6D-72CF-420E-85B9-EA9CD3B8DDA1}" destId="{BF747FD2-CC6D-48AE-82BD-45B5EF884404}" srcOrd="2" destOrd="0" presId="urn:microsoft.com/office/officeart/2005/8/layout/hierarchy1"/>
    <dgm:cxn modelId="{76CE495A-27BD-452B-8CF5-AC44160DE0D7}" type="presParOf" srcId="{BF747FD2-CC6D-48AE-82BD-45B5EF884404}" destId="{5B7911D2-5DC0-4CE8-9F50-C1F108A64D62}" srcOrd="0" destOrd="0" presId="urn:microsoft.com/office/officeart/2005/8/layout/hierarchy1"/>
    <dgm:cxn modelId="{09EF3698-129B-4A5D-8FEB-DA91C75E7BD7}" type="presParOf" srcId="{5B7911D2-5DC0-4CE8-9F50-C1F108A64D62}" destId="{92CF9C16-0677-4ADF-8691-C1D69429F82D}" srcOrd="0" destOrd="0" presId="urn:microsoft.com/office/officeart/2005/8/layout/hierarchy1"/>
    <dgm:cxn modelId="{C1A3EF4B-A2E7-4705-AAA8-6D9B45D17647}" type="presParOf" srcId="{5B7911D2-5DC0-4CE8-9F50-C1F108A64D62}" destId="{A01AF888-FC3A-49D9-A94E-B917572FC6B9}" srcOrd="1" destOrd="0" presId="urn:microsoft.com/office/officeart/2005/8/layout/hierarchy1"/>
    <dgm:cxn modelId="{30F0CE7A-45C8-4F98-AEEF-A1E0F0374BCB}" type="presParOf" srcId="{BF747FD2-CC6D-48AE-82BD-45B5EF884404}" destId="{F76AF8F7-B4AE-4F42-A7FE-14BE0A72B25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6B436-EED3-4BE6-B4DB-3E9CC347FD25}">
      <dsp:nvSpPr>
        <dsp:cNvPr id="0" name=""/>
        <dsp:cNvSpPr/>
      </dsp:nvSpPr>
      <dsp:spPr>
        <a:xfrm>
          <a:off x="3201" y="998291"/>
          <a:ext cx="2285879" cy="145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E933F-DFB8-4A3E-BC08-1AC4E6D90B2C}">
      <dsp:nvSpPr>
        <dsp:cNvPr id="0" name=""/>
        <dsp:cNvSpPr/>
      </dsp:nvSpPr>
      <dsp:spPr>
        <a:xfrm>
          <a:off x="257188" y="1239579"/>
          <a:ext cx="2285879" cy="145153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Demand forecasting enables optimizing generation mix by prioritizing renewable sources over non-renewable, reducing unutilized capacity and improving overall efficiency.</a:t>
          </a:r>
        </a:p>
      </dsp:txBody>
      <dsp:txXfrm>
        <a:off x="299702" y="1282093"/>
        <a:ext cx="2200851" cy="1366505"/>
      </dsp:txXfrm>
    </dsp:sp>
    <dsp:sp modelId="{7E02A2AC-600A-43B9-947D-6C19099D2309}">
      <dsp:nvSpPr>
        <dsp:cNvPr id="0" name=""/>
        <dsp:cNvSpPr/>
      </dsp:nvSpPr>
      <dsp:spPr>
        <a:xfrm>
          <a:off x="2797054" y="998291"/>
          <a:ext cx="2285879" cy="145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7F960-4B2E-4F66-993C-78E58E474738}">
      <dsp:nvSpPr>
        <dsp:cNvPr id="0" name=""/>
        <dsp:cNvSpPr/>
      </dsp:nvSpPr>
      <dsp:spPr>
        <a:xfrm>
          <a:off x="3051041" y="1239579"/>
          <a:ext cx="2285879" cy="145153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Replacing 1 MWh of non-renewable electricity with renewables saves approximately 0.6-1.0 metric tons of CO2 emissions, according to online carbon footprint calculators.</a:t>
          </a:r>
        </a:p>
      </dsp:txBody>
      <dsp:txXfrm>
        <a:off x="3093555" y="1282093"/>
        <a:ext cx="2200851" cy="1366505"/>
      </dsp:txXfrm>
    </dsp:sp>
    <dsp:sp modelId="{B4A555A0-9EBA-4CA1-9C77-541CAE355F8B}">
      <dsp:nvSpPr>
        <dsp:cNvPr id="0" name=""/>
        <dsp:cNvSpPr/>
      </dsp:nvSpPr>
      <dsp:spPr>
        <a:xfrm>
          <a:off x="5590907" y="998291"/>
          <a:ext cx="2285879" cy="145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57682-2A45-4761-864B-488427393E66}">
      <dsp:nvSpPr>
        <dsp:cNvPr id="0" name=""/>
        <dsp:cNvSpPr/>
      </dsp:nvSpPr>
      <dsp:spPr>
        <a:xfrm>
          <a:off x="5844894" y="1239579"/>
          <a:ext cx="2285879" cy="145153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Investing in long-term transmission infrastructure is crucial to transport renewable energy from generation sites to demand centers, reducing curtailment.</a:t>
          </a:r>
        </a:p>
      </dsp:txBody>
      <dsp:txXfrm>
        <a:off x="5887408" y="1282093"/>
        <a:ext cx="2200851" cy="1366505"/>
      </dsp:txXfrm>
    </dsp:sp>
    <dsp:sp modelId="{4D20D1C1-38B1-4D73-9BF4-7B3C83FA49F7}">
      <dsp:nvSpPr>
        <dsp:cNvPr id="0" name=""/>
        <dsp:cNvSpPr/>
      </dsp:nvSpPr>
      <dsp:spPr>
        <a:xfrm>
          <a:off x="8384760" y="998291"/>
          <a:ext cx="2285879" cy="145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AB0987-2F40-40DC-A201-652F5E6AAB55}">
      <dsp:nvSpPr>
        <dsp:cNvPr id="0" name=""/>
        <dsp:cNvSpPr/>
      </dsp:nvSpPr>
      <dsp:spPr>
        <a:xfrm>
          <a:off x="8638747" y="1239579"/>
          <a:ext cx="2285879" cy="145153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Implementing demand response programs and improving energy efficiency standards can help manage peak demand and reduce the need for additional generation capacity</a:t>
          </a:r>
        </a:p>
      </dsp:txBody>
      <dsp:txXfrm>
        <a:off x="8681261" y="1282093"/>
        <a:ext cx="2200851" cy="1366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9E3F6-6F76-4D72-A68E-A78C5B440FCA}">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F08EE8-DF5C-4ABE-B59B-A43BF5DFED32}">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As of 2021, Texas had an installed wind capacity of around 35,000 MW and solar capacity of around 10,300 MW, making it the national leader in wind power generation and second in solar power generation.</a:t>
          </a:r>
        </a:p>
      </dsp:txBody>
      <dsp:txXfrm>
        <a:off x="398656" y="1088253"/>
        <a:ext cx="2959127" cy="1837317"/>
      </dsp:txXfrm>
    </dsp:sp>
    <dsp:sp modelId="{8995E463-2E05-4B56-B92B-E7D7747842B7}">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BD4CB4-98AB-4CF6-80C1-A856E078309B}">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 weeks of summer 2023, renewable sources like wind and solar were providing 30-40% of the electricity needed to meet Texas' record-breaking energy demand during heatwaves. On some days, renewables contributed over 50% of the state's total generation.</a:t>
          </a:r>
        </a:p>
      </dsp:txBody>
      <dsp:txXfrm>
        <a:off x="4155097" y="1088253"/>
        <a:ext cx="2959127" cy="1837317"/>
      </dsp:txXfrm>
    </dsp:sp>
    <dsp:sp modelId="{92CF9C16-0677-4ADF-8691-C1D69429F82D}">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1AF888-FC3A-49D9-A94E-B917572FC6B9}">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While Texas has significant renewable capacity installed, the utilization can vary based on weather conditions and transmission constraints. There are occasional bottlenecks in distributing renewable energy across the state during peak demand hours.</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9183B-1A89-4D29-8623-C527C320161A}"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4FBE62-2A4F-4504-B78D-C83F6EAEBBDF}" type="slidenum">
              <a:rPr lang="en-US" smtClean="0"/>
              <a:t>‹#›</a:t>
            </a:fld>
            <a:endParaRPr lang="en-US"/>
          </a:p>
        </p:txBody>
      </p:sp>
    </p:spTree>
    <p:extLst>
      <p:ext uri="{BB962C8B-B14F-4D97-AF65-F5344CB8AC3E}">
        <p14:creationId xmlns:p14="http://schemas.microsoft.com/office/powerpoint/2010/main" val="3236265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4FBE62-2A4F-4504-B78D-C83F6EAEBBDF}" type="slidenum">
              <a:rPr lang="en-US" smtClean="0"/>
              <a:t>3</a:t>
            </a:fld>
            <a:endParaRPr lang="en-US"/>
          </a:p>
        </p:txBody>
      </p:sp>
    </p:spTree>
    <p:extLst>
      <p:ext uri="{BB962C8B-B14F-4D97-AF65-F5344CB8AC3E}">
        <p14:creationId xmlns:p14="http://schemas.microsoft.com/office/powerpoint/2010/main" val="953747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4FBE62-2A4F-4504-B78D-C83F6EAEBBDF}" type="slidenum">
              <a:rPr lang="en-US" smtClean="0"/>
              <a:t>4</a:t>
            </a:fld>
            <a:endParaRPr lang="en-US"/>
          </a:p>
        </p:txBody>
      </p:sp>
    </p:spTree>
    <p:extLst>
      <p:ext uri="{BB962C8B-B14F-4D97-AF65-F5344CB8AC3E}">
        <p14:creationId xmlns:p14="http://schemas.microsoft.com/office/powerpoint/2010/main" val="181665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28600">
              <a:lnSpc>
                <a:spcPct val="90000"/>
              </a:lnSpc>
              <a:spcAft>
                <a:spcPts val="600"/>
              </a:spcAft>
              <a:buFont typeface="Arial" panose="020B0604020202020204" pitchFamily="34" charset="0"/>
              <a:buChar char="•"/>
            </a:pPr>
            <a:r>
              <a:rPr lang="en-US" sz="1200"/>
              <a:t>States with largest blue circles (indicating highest consumption) include Texas, California, Florida, New York, and Pennsylvania.</a:t>
            </a:r>
          </a:p>
          <a:p>
            <a:pPr marL="285750" indent="-228600">
              <a:lnSpc>
                <a:spcPct val="90000"/>
              </a:lnSpc>
              <a:spcAft>
                <a:spcPts val="600"/>
              </a:spcAft>
              <a:buFont typeface="Arial" panose="020B0604020202020204" pitchFamily="34" charset="0"/>
              <a:buChar char="•"/>
            </a:pPr>
            <a:r>
              <a:rPr lang="en-US" sz="1200"/>
              <a:t>Midwest and Great Plains states generally have smaller circles, suggesting lower overall consumption.</a:t>
            </a:r>
          </a:p>
          <a:p>
            <a:pPr marL="285750" indent="-228600">
              <a:lnSpc>
                <a:spcPct val="90000"/>
              </a:lnSpc>
              <a:spcAft>
                <a:spcPts val="600"/>
              </a:spcAft>
              <a:buFont typeface="Arial" panose="020B0604020202020204" pitchFamily="34" charset="0"/>
              <a:buChar char="•"/>
            </a:pPr>
            <a:r>
              <a:rPr lang="en-US" sz="1200"/>
              <a:t>Consumption patterns appear to correlate with population density, with more populated coastal states using more electricity.</a:t>
            </a:r>
          </a:p>
          <a:p>
            <a:pPr marL="285750" indent="-228600">
              <a:lnSpc>
                <a:spcPct val="90000"/>
              </a:lnSpc>
              <a:spcAft>
                <a:spcPts val="600"/>
              </a:spcAft>
              <a:buFont typeface="Arial" panose="020B0604020202020204" pitchFamily="34" charset="0"/>
              <a:buChar char="•"/>
            </a:pPr>
            <a:r>
              <a:rPr lang="en-US" sz="1200"/>
              <a:t>Northeastern states as a region show relatively high electricity usage compared to other regions.</a:t>
            </a:r>
          </a:p>
          <a:p>
            <a:pPr marL="285750" indent="-228600">
              <a:lnSpc>
                <a:spcPct val="90000"/>
              </a:lnSpc>
              <a:spcAft>
                <a:spcPts val="600"/>
              </a:spcAft>
              <a:buFont typeface="Arial" panose="020B0604020202020204" pitchFamily="34" charset="0"/>
              <a:buChar char="•"/>
            </a:pPr>
            <a:r>
              <a:rPr lang="en-US" sz="1200"/>
              <a:t>Western states like Nevada and Arizona have moderate consumption levels despite lower populations, likely due to hot climates requiring more cooling.</a:t>
            </a:r>
          </a:p>
          <a:p>
            <a:endParaRPr lang="en-US"/>
          </a:p>
        </p:txBody>
      </p:sp>
      <p:sp>
        <p:nvSpPr>
          <p:cNvPr id="4" name="Slide Number Placeholder 3"/>
          <p:cNvSpPr>
            <a:spLocks noGrp="1"/>
          </p:cNvSpPr>
          <p:nvPr>
            <p:ph type="sldNum" sz="quarter" idx="5"/>
          </p:nvPr>
        </p:nvSpPr>
        <p:spPr/>
        <p:txBody>
          <a:bodyPr/>
          <a:lstStyle/>
          <a:p>
            <a:fld id="{024FBE62-2A4F-4504-B78D-C83F6EAEBBDF}" type="slidenum">
              <a:rPr lang="en-US" smtClean="0"/>
              <a:t>6</a:t>
            </a:fld>
            <a:endParaRPr lang="en-US"/>
          </a:p>
        </p:txBody>
      </p:sp>
    </p:spTree>
    <p:extLst>
      <p:ext uri="{BB962C8B-B14F-4D97-AF65-F5344CB8AC3E}">
        <p14:creationId xmlns:p14="http://schemas.microsoft.com/office/powerpoint/2010/main" val="2713126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8E8E6"/>
                </a:solidFill>
                <a:effectLst/>
                <a:highlight>
                  <a:srgbClr val="191A1A"/>
                </a:highlight>
                <a:latin typeface="__fkGroteskNeue_a82850"/>
              </a:rPr>
              <a:t>Texas is the nation's largest electricity consumer and producer, it is also leading the way in renewable energy generation, particularly wind power</a:t>
            </a:r>
          </a:p>
          <a:p>
            <a:endParaRPr lang="en-US" b="0" i="0">
              <a:solidFill>
                <a:srgbClr val="E8E8E6"/>
              </a:solidFill>
              <a:effectLst/>
              <a:highlight>
                <a:srgbClr val="191A1A"/>
              </a:highlight>
              <a:latin typeface="__fkGroteskNeue_a82850"/>
            </a:endParaRPr>
          </a:p>
          <a:p>
            <a:endParaRPr lang="en-US" b="0" i="0">
              <a:solidFill>
                <a:srgbClr val="E8E8E6"/>
              </a:solidFill>
              <a:effectLst/>
              <a:highlight>
                <a:srgbClr val="191A1A"/>
              </a:highlight>
              <a:latin typeface="__fkGroteskNeue_a82850"/>
            </a:endParaRPr>
          </a:p>
          <a:p>
            <a:endParaRPr lang="en-US" b="0" i="0">
              <a:solidFill>
                <a:srgbClr val="E8E8E6"/>
              </a:solidFill>
              <a:effectLst/>
              <a:highlight>
                <a:srgbClr val="191A1A"/>
              </a:highlight>
              <a:latin typeface="__fkGroteskNeue_a82850"/>
            </a:endParaRPr>
          </a:p>
          <a:p>
            <a:endParaRPr lang="en-US" b="0" i="0">
              <a:solidFill>
                <a:srgbClr val="E8E8E6"/>
              </a:solidFill>
              <a:effectLst/>
              <a:highlight>
                <a:srgbClr val="191A1A"/>
              </a:highlight>
              <a:latin typeface="__fkGroteskNeue_a82850"/>
            </a:endParaRPr>
          </a:p>
          <a:p>
            <a:pPr marL="285750" indent="-228600">
              <a:lnSpc>
                <a:spcPct val="90000"/>
              </a:lnSpc>
              <a:spcAft>
                <a:spcPts val="600"/>
              </a:spcAft>
              <a:buFont typeface="Arial" panose="020B0604020202020204" pitchFamily="34" charset="0"/>
              <a:buChar char="•"/>
            </a:pPr>
            <a:r>
              <a:rPr lang="en-US" sz="1200"/>
              <a:t>Electricity consumption in Texas has shown a steady upward trend, increasing from 378K MWh in 2001 to 482K MWh in 2020, reflecting the state's growing population and economic activity.</a:t>
            </a:r>
          </a:p>
          <a:p>
            <a:pPr marL="285750" indent="-228600">
              <a:lnSpc>
                <a:spcPct val="90000"/>
              </a:lnSpc>
              <a:spcAft>
                <a:spcPts val="600"/>
              </a:spcAft>
              <a:buFont typeface="Arial" panose="020B0604020202020204" pitchFamily="34" charset="0"/>
              <a:buChar char="•"/>
            </a:pPr>
            <a:r>
              <a:rPr lang="en-US" sz="1200"/>
              <a:t>There was a noticeable dip in consumption during the late 2000s, likely due to the impact of the Great Recession on economic activity.</a:t>
            </a:r>
          </a:p>
          <a:p>
            <a:pPr marL="285750" indent="-228600">
              <a:lnSpc>
                <a:spcPct val="90000"/>
              </a:lnSpc>
              <a:spcAft>
                <a:spcPts val="600"/>
              </a:spcAft>
              <a:buFont typeface="Arial" panose="020B0604020202020204" pitchFamily="34" charset="0"/>
              <a:buChar char="•"/>
            </a:pPr>
            <a:r>
              <a:rPr lang="en-US" sz="1200"/>
              <a:t>The sharpest year-over-year increase in consumption occurred between 2017 and 2018, with an increase of around 25K MWh, possibly driven by factors such as population growth or industrial expansion.</a:t>
            </a:r>
          </a:p>
          <a:p>
            <a:pPr marL="285750" indent="-228600">
              <a:lnSpc>
                <a:spcPct val="90000"/>
              </a:lnSpc>
              <a:spcAft>
                <a:spcPts val="600"/>
              </a:spcAft>
              <a:buFont typeface="Arial" panose="020B0604020202020204" pitchFamily="34" charset="0"/>
              <a:buChar char="•"/>
            </a:pPr>
            <a:r>
              <a:rPr lang="en-US" sz="1200"/>
              <a:t>Projections for 2023 indicate that electricity consumption in Texas will continue to rise, reaching 474K MWh, further highlighting the state's increasing energy demands.</a:t>
            </a:r>
          </a:p>
          <a:p>
            <a:pPr marL="285750" indent="-228600">
              <a:lnSpc>
                <a:spcPct val="90000"/>
              </a:lnSpc>
              <a:spcAft>
                <a:spcPts val="600"/>
              </a:spcAft>
              <a:buFont typeface="Arial" panose="020B0604020202020204" pitchFamily="34" charset="0"/>
              <a:buChar char="•"/>
            </a:pPr>
            <a:r>
              <a:rPr lang="en-US" sz="1200"/>
              <a:t>Despite fluctuations, the overall trend demonstrates a consistent long-term growth in electricity consumption, underscoring the importance of ensuring adequate energy infrastructure and exploring diverse energy sources to meet Texas's future needs.</a:t>
            </a:r>
          </a:p>
          <a:p>
            <a:endParaRPr lang="en-US"/>
          </a:p>
        </p:txBody>
      </p:sp>
      <p:sp>
        <p:nvSpPr>
          <p:cNvPr id="4" name="Slide Number Placeholder 3"/>
          <p:cNvSpPr>
            <a:spLocks noGrp="1"/>
          </p:cNvSpPr>
          <p:nvPr>
            <p:ph type="sldNum" sz="quarter" idx="5"/>
          </p:nvPr>
        </p:nvSpPr>
        <p:spPr/>
        <p:txBody>
          <a:bodyPr/>
          <a:lstStyle/>
          <a:p>
            <a:fld id="{024FBE62-2A4F-4504-B78D-C83F6EAEBBDF}" type="slidenum">
              <a:rPr lang="en-US" smtClean="0"/>
              <a:t>7</a:t>
            </a:fld>
            <a:endParaRPr lang="en-US"/>
          </a:p>
        </p:txBody>
      </p:sp>
    </p:spTree>
    <p:extLst>
      <p:ext uri="{BB962C8B-B14F-4D97-AF65-F5344CB8AC3E}">
        <p14:creationId xmlns:p14="http://schemas.microsoft.com/office/powerpoint/2010/main" val="3007790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 to research paper from where we got the metric tons of CO2 emission reduction for switching from renewable to non-renewable sources: </a:t>
            </a:r>
          </a:p>
          <a:p>
            <a:pPr marL="171450" indent="-171450">
              <a:buFontTx/>
              <a:buChar char="-"/>
            </a:pPr>
            <a:r>
              <a:rPr lang="en-US"/>
              <a:t>https://www.mdpi.com/2071-1050/11/9/2502</a:t>
            </a:r>
          </a:p>
          <a:p>
            <a:pPr marL="171450" indent="-171450">
              <a:buFontTx/>
              <a:buChar char="-"/>
            </a:pPr>
            <a:r>
              <a:rPr lang="en-US"/>
              <a:t>https://www.mdpi.com/2071-1050/12/18/7402</a:t>
            </a:r>
          </a:p>
          <a:p>
            <a:pPr marL="171450" indent="-171450">
              <a:buFontTx/>
              <a:buChar char="-"/>
            </a:pPr>
            <a:endParaRPr lang="en-US"/>
          </a:p>
          <a:p>
            <a:pPr marL="0" indent="0">
              <a:buFontTx/>
              <a:buNone/>
            </a:pPr>
            <a:r>
              <a:rPr lang="en-US"/>
              <a:t>Links for calculating CO2 emissions for generating electricity from a renewable source plant:</a:t>
            </a:r>
          </a:p>
          <a:p>
            <a:pPr marL="0" indent="0">
              <a:buFontTx/>
              <a:buNone/>
            </a:pPr>
            <a:r>
              <a:rPr lang="en-US"/>
              <a:t>- https://h2iq.org/calculate-co2-your-electricity-consumption-generates/</a:t>
            </a:r>
          </a:p>
          <a:p>
            <a:pPr marL="0" indent="0">
              <a:buFontTx/>
              <a:buNone/>
            </a:pPr>
            <a:r>
              <a:rPr lang="en-US"/>
              <a:t>- https://www.dallasfed.org/~/media/documents/research/swe/2019/swe1903c.pdf</a:t>
            </a:r>
          </a:p>
        </p:txBody>
      </p:sp>
      <p:sp>
        <p:nvSpPr>
          <p:cNvPr id="4" name="Slide Number Placeholder 3"/>
          <p:cNvSpPr>
            <a:spLocks noGrp="1"/>
          </p:cNvSpPr>
          <p:nvPr>
            <p:ph type="sldNum" sz="quarter" idx="5"/>
          </p:nvPr>
        </p:nvSpPr>
        <p:spPr/>
        <p:txBody>
          <a:bodyPr/>
          <a:lstStyle/>
          <a:p>
            <a:fld id="{024FBE62-2A4F-4504-B78D-C83F6EAEBBDF}" type="slidenum">
              <a:rPr lang="en-US" smtClean="0"/>
              <a:t>14</a:t>
            </a:fld>
            <a:endParaRPr lang="en-US"/>
          </a:p>
        </p:txBody>
      </p:sp>
    </p:spTree>
    <p:extLst>
      <p:ext uri="{BB962C8B-B14F-4D97-AF65-F5344CB8AC3E}">
        <p14:creationId xmlns:p14="http://schemas.microsoft.com/office/powerpoint/2010/main" val="1423243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4FBE62-2A4F-4504-B78D-C83F6EAEBBDF}" type="slidenum">
              <a:rPr lang="en-US" smtClean="0"/>
              <a:t>16</a:t>
            </a:fld>
            <a:endParaRPr lang="en-US"/>
          </a:p>
        </p:txBody>
      </p:sp>
    </p:spTree>
    <p:extLst>
      <p:ext uri="{BB962C8B-B14F-4D97-AF65-F5344CB8AC3E}">
        <p14:creationId xmlns:p14="http://schemas.microsoft.com/office/powerpoint/2010/main" val="544750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5045-91EB-973F-C7ED-E8BFA04453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900547-9E1D-51D7-994B-A91DC927D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F52ECB-EA12-C3A4-1538-58D390E60BA7}"/>
              </a:ext>
            </a:extLst>
          </p:cNvPr>
          <p:cNvSpPr>
            <a:spLocks noGrp="1"/>
          </p:cNvSpPr>
          <p:nvPr>
            <p:ph type="dt" sz="half" idx="10"/>
          </p:nvPr>
        </p:nvSpPr>
        <p:spPr/>
        <p:txBody>
          <a:bodyPr/>
          <a:lstStyle/>
          <a:p>
            <a:fld id="{FE3B09DD-508E-433D-9C78-1145FDC87DFD}" type="datetimeFigureOut">
              <a:rPr lang="en-US" smtClean="0"/>
              <a:t>4/29/2024</a:t>
            </a:fld>
            <a:endParaRPr lang="en-US"/>
          </a:p>
        </p:txBody>
      </p:sp>
      <p:sp>
        <p:nvSpPr>
          <p:cNvPr id="5" name="Footer Placeholder 4">
            <a:extLst>
              <a:ext uri="{FF2B5EF4-FFF2-40B4-BE49-F238E27FC236}">
                <a16:creationId xmlns:a16="http://schemas.microsoft.com/office/drawing/2014/main" id="{A073B788-D866-4D20-47A0-644BC383D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87E72-89A6-0EC3-BDDE-3F4C0E8C35E0}"/>
              </a:ext>
            </a:extLst>
          </p:cNvPr>
          <p:cNvSpPr>
            <a:spLocks noGrp="1"/>
          </p:cNvSpPr>
          <p:nvPr>
            <p:ph type="sldNum" sz="quarter" idx="12"/>
          </p:nvPr>
        </p:nvSpPr>
        <p:spPr/>
        <p:txBody>
          <a:bodyPr/>
          <a:lstStyle/>
          <a:p>
            <a:fld id="{4376937A-0691-481A-BA14-B1804A0A4862}" type="slidenum">
              <a:rPr lang="en-US" smtClean="0"/>
              <a:t>‹#›</a:t>
            </a:fld>
            <a:endParaRPr lang="en-US"/>
          </a:p>
        </p:txBody>
      </p:sp>
    </p:spTree>
    <p:extLst>
      <p:ext uri="{BB962C8B-B14F-4D97-AF65-F5344CB8AC3E}">
        <p14:creationId xmlns:p14="http://schemas.microsoft.com/office/powerpoint/2010/main" val="1350786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504C-7930-BB13-1B9B-2B3BE2C6B9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A2F980-D626-0A7A-30C9-41764B8506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427F3-AFA7-E935-4004-538D6C29B7ED}"/>
              </a:ext>
            </a:extLst>
          </p:cNvPr>
          <p:cNvSpPr>
            <a:spLocks noGrp="1"/>
          </p:cNvSpPr>
          <p:nvPr>
            <p:ph type="dt" sz="half" idx="10"/>
          </p:nvPr>
        </p:nvSpPr>
        <p:spPr/>
        <p:txBody>
          <a:bodyPr/>
          <a:lstStyle/>
          <a:p>
            <a:fld id="{FE3B09DD-508E-433D-9C78-1145FDC87DFD}" type="datetimeFigureOut">
              <a:rPr lang="en-US" smtClean="0"/>
              <a:t>4/29/2024</a:t>
            </a:fld>
            <a:endParaRPr lang="en-US"/>
          </a:p>
        </p:txBody>
      </p:sp>
      <p:sp>
        <p:nvSpPr>
          <p:cNvPr id="5" name="Footer Placeholder 4">
            <a:extLst>
              <a:ext uri="{FF2B5EF4-FFF2-40B4-BE49-F238E27FC236}">
                <a16:creationId xmlns:a16="http://schemas.microsoft.com/office/drawing/2014/main" id="{5B837DB4-3FD5-CD82-0893-5C2D7DA35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8D227-747D-84EE-1E8F-EAE8EB6F8BE1}"/>
              </a:ext>
            </a:extLst>
          </p:cNvPr>
          <p:cNvSpPr>
            <a:spLocks noGrp="1"/>
          </p:cNvSpPr>
          <p:nvPr>
            <p:ph type="sldNum" sz="quarter" idx="12"/>
          </p:nvPr>
        </p:nvSpPr>
        <p:spPr/>
        <p:txBody>
          <a:bodyPr/>
          <a:lstStyle/>
          <a:p>
            <a:fld id="{4376937A-0691-481A-BA14-B1804A0A4862}" type="slidenum">
              <a:rPr lang="en-US" smtClean="0"/>
              <a:t>‹#›</a:t>
            </a:fld>
            <a:endParaRPr lang="en-US"/>
          </a:p>
        </p:txBody>
      </p:sp>
    </p:spTree>
    <p:extLst>
      <p:ext uri="{BB962C8B-B14F-4D97-AF65-F5344CB8AC3E}">
        <p14:creationId xmlns:p14="http://schemas.microsoft.com/office/powerpoint/2010/main" val="1451351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FAA4B2-DFA0-E055-F972-06B13DDF8D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71D403-CEE2-CAA5-8A73-9A6F93B6A9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7A0E6-220B-E98A-5B51-4669AA4DC902}"/>
              </a:ext>
            </a:extLst>
          </p:cNvPr>
          <p:cNvSpPr>
            <a:spLocks noGrp="1"/>
          </p:cNvSpPr>
          <p:nvPr>
            <p:ph type="dt" sz="half" idx="10"/>
          </p:nvPr>
        </p:nvSpPr>
        <p:spPr/>
        <p:txBody>
          <a:bodyPr/>
          <a:lstStyle/>
          <a:p>
            <a:fld id="{FE3B09DD-508E-433D-9C78-1145FDC87DFD}" type="datetimeFigureOut">
              <a:rPr lang="en-US" smtClean="0"/>
              <a:t>4/29/2024</a:t>
            </a:fld>
            <a:endParaRPr lang="en-US"/>
          </a:p>
        </p:txBody>
      </p:sp>
      <p:sp>
        <p:nvSpPr>
          <p:cNvPr id="5" name="Footer Placeholder 4">
            <a:extLst>
              <a:ext uri="{FF2B5EF4-FFF2-40B4-BE49-F238E27FC236}">
                <a16:creationId xmlns:a16="http://schemas.microsoft.com/office/drawing/2014/main" id="{B25F9FB3-777E-C52D-1286-CBFCF2926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CC053D-9CA1-988A-9452-6DACD699EB21}"/>
              </a:ext>
            </a:extLst>
          </p:cNvPr>
          <p:cNvSpPr>
            <a:spLocks noGrp="1"/>
          </p:cNvSpPr>
          <p:nvPr>
            <p:ph type="sldNum" sz="quarter" idx="12"/>
          </p:nvPr>
        </p:nvSpPr>
        <p:spPr/>
        <p:txBody>
          <a:bodyPr/>
          <a:lstStyle/>
          <a:p>
            <a:fld id="{4376937A-0691-481A-BA14-B1804A0A4862}" type="slidenum">
              <a:rPr lang="en-US" smtClean="0"/>
              <a:t>‹#›</a:t>
            </a:fld>
            <a:endParaRPr lang="en-US"/>
          </a:p>
        </p:txBody>
      </p:sp>
    </p:spTree>
    <p:extLst>
      <p:ext uri="{BB962C8B-B14F-4D97-AF65-F5344CB8AC3E}">
        <p14:creationId xmlns:p14="http://schemas.microsoft.com/office/powerpoint/2010/main" val="423389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ADCD-17B6-55FE-E689-C1B27A5EA3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FEF094-4F27-77A1-AE80-9CC011D435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F42787-57A1-A01D-8C77-5546EDBA6535}"/>
              </a:ext>
            </a:extLst>
          </p:cNvPr>
          <p:cNvSpPr>
            <a:spLocks noGrp="1"/>
          </p:cNvSpPr>
          <p:nvPr>
            <p:ph type="dt" sz="half" idx="10"/>
          </p:nvPr>
        </p:nvSpPr>
        <p:spPr/>
        <p:txBody>
          <a:bodyPr/>
          <a:lstStyle/>
          <a:p>
            <a:fld id="{FE3B09DD-508E-433D-9C78-1145FDC87DFD}" type="datetimeFigureOut">
              <a:rPr lang="en-US" smtClean="0"/>
              <a:t>4/29/2024</a:t>
            </a:fld>
            <a:endParaRPr lang="en-US"/>
          </a:p>
        </p:txBody>
      </p:sp>
      <p:sp>
        <p:nvSpPr>
          <p:cNvPr id="5" name="Footer Placeholder 4">
            <a:extLst>
              <a:ext uri="{FF2B5EF4-FFF2-40B4-BE49-F238E27FC236}">
                <a16:creationId xmlns:a16="http://schemas.microsoft.com/office/drawing/2014/main" id="{40AB8CC7-C120-FB91-4178-19BC01B1B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A8A09-D96B-4CD9-526C-ECA9EFCA1EB7}"/>
              </a:ext>
            </a:extLst>
          </p:cNvPr>
          <p:cNvSpPr>
            <a:spLocks noGrp="1"/>
          </p:cNvSpPr>
          <p:nvPr>
            <p:ph type="sldNum" sz="quarter" idx="12"/>
          </p:nvPr>
        </p:nvSpPr>
        <p:spPr/>
        <p:txBody>
          <a:bodyPr/>
          <a:lstStyle/>
          <a:p>
            <a:fld id="{4376937A-0691-481A-BA14-B1804A0A4862}" type="slidenum">
              <a:rPr lang="en-US" smtClean="0"/>
              <a:t>‹#›</a:t>
            </a:fld>
            <a:endParaRPr lang="en-US"/>
          </a:p>
        </p:txBody>
      </p:sp>
    </p:spTree>
    <p:extLst>
      <p:ext uri="{BB962C8B-B14F-4D97-AF65-F5344CB8AC3E}">
        <p14:creationId xmlns:p14="http://schemas.microsoft.com/office/powerpoint/2010/main" val="2704994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2ED8-1FB0-B622-D942-B0EE25D01A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471DB7-518D-B421-CB7B-9DF507F1932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6F5ABE-0B93-2A20-7DD0-1FCE29C75C98}"/>
              </a:ext>
            </a:extLst>
          </p:cNvPr>
          <p:cNvSpPr>
            <a:spLocks noGrp="1"/>
          </p:cNvSpPr>
          <p:nvPr>
            <p:ph type="dt" sz="half" idx="10"/>
          </p:nvPr>
        </p:nvSpPr>
        <p:spPr/>
        <p:txBody>
          <a:bodyPr/>
          <a:lstStyle/>
          <a:p>
            <a:fld id="{FE3B09DD-508E-433D-9C78-1145FDC87DFD}" type="datetimeFigureOut">
              <a:rPr lang="en-US" smtClean="0"/>
              <a:t>4/29/2024</a:t>
            </a:fld>
            <a:endParaRPr lang="en-US"/>
          </a:p>
        </p:txBody>
      </p:sp>
      <p:sp>
        <p:nvSpPr>
          <p:cNvPr id="5" name="Footer Placeholder 4">
            <a:extLst>
              <a:ext uri="{FF2B5EF4-FFF2-40B4-BE49-F238E27FC236}">
                <a16:creationId xmlns:a16="http://schemas.microsoft.com/office/drawing/2014/main" id="{1D4620C3-5FC0-1DD3-1C04-2AE7EB6EC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92E76-27EC-97CB-2137-99BC1368ECEB}"/>
              </a:ext>
            </a:extLst>
          </p:cNvPr>
          <p:cNvSpPr>
            <a:spLocks noGrp="1"/>
          </p:cNvSpPr>
          <p:nvPr>
            <p:ph type="sldNum" sz="quarter" idx="12"/>
          </p:nvPr>
        </p:nvSpPr>
        <p:spPr/>
        <p:txBody>
          <a:bodyPr/>
          <a:lstStyle/>
          <a:p>
            <a:fld id="{4376937A-0691-481A-BA14-B1804A0A4862}" type="slidenum">
              <a:rPr lang="en-US" smtClean="0"/>
              <a:t>‹#›</a:t>
            </a:fld>
            <a:endParaRPr lang="en-US"/>
          </a:p>
        </p:txBody>
      </p:sp>
    </p:spTree>
    <p:extLst>
      <p:ext uri="{BB962C8B-B14F-4D97-AF65-F5344CB8AC3E}">
        <p14:creationId xmlns:p14="http://schemas.microsoft.com/office/powerpoint/2010/main" val="489513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E9BF-C27C-58EF-C174-90C5CB3BA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8B30E0-80EA-F3A5-CC22-6B9BACA447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BCD32A-B41A-B7FC-4D33-B9F3DC006F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D9FED-AC6E-C66B-FF5E-24487BE26E9D}"/>
              </a:ext>
            </a:extLst>
          </p:cNvPr>
          <p:cNvSpPr>
            <a:spLocks noGrp="1"/>
          </p:cNvSpPr>
          <p:nvPr>
            <p:ph type="dt" sz="half" idx="10"/>
          </p:nvPr>
        </p:nvSpPr>
        <p:spPr/>
        <p:txBody>
          <a:bodyPr/>
          <a:lstStyle/>
          <a:p>
            <a:fld id="{FE3B09DD-508E-433D-9C78-1145FDC87DFD}" type="datetimeFigureOut">
              <a:rPr lang="en-US" smtClean="0"/>
              <a:t>4/29/2024</a:t>
            </a:fld>
            <a:endParaRPr lang="en-US"/>
          </a:p>
        </p:txBody>
      </p:sp>
      <p:sp>
        <p:nvSpPr>
          <p:cNvPr id="6" name="Footer Placeholder 5">
            <a:extLst>
              <a:ext uri="{FF2B5EF4-FFF2-40B4-BE49-F238E27FC236}">
                <a16:creationId xmlns:a16="http://schemas.microsoft.com/office/drawing/2014/main" id="{E55E9877-54DA-BA80-41EF-3F0B1CDDA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8BE55A-36B9-2644-F046-9E88DB1B56DF}"/>
              </a:ext>
            </a:extLst>
          </p:cNvPr>
          <p:cNvSpPr>
            <a:spLocks noGrp="1"/>
          </p:cNvSpPr>
          <p:nvPr>
            <p:ph type="sldNum" sz="quarter" idx="12"/>
          </p:nvPr>
        </p:nvSpPr>
        <p:spPr/>
        <p:txBody>
          <a:bodyPr/>
          <a:lstStyle/>
          <a:p>
            <a:fld id="{4376937A-0691-481A-BA14-B1804A0A4862}" type="slidenum">
              <a:rPr lang="en-US" smtClean="0"/>
              <a:t>‹#›</a:t>
            </a:fld>
            <a:endParaRPr lang="en-US"/>
          </a:p>
        </p:txBody>
      </p:sp>
    </p:spTree>
    <p:extLst>
      <p:ext uri="{BB962C8B-B14F-4D97-AF65-F5344CB8AC3E}">
        <p14:creationId xmlns:p14="http://schemas.microsoft.com/office/powerpoint/2010/main" val="880576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B4CF-DE8E-E8AF-8063-9ACFEE52F4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F0A6F5-2CDB-A8F0-755F-9DB353AB9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9B29EB-8535-4821-7335-62DF2673D3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C236B-F064-2114-83BC-130DD1836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2FA32-CB8D-1727-2D76-C3AC68901E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B10ACD-5FEC-CA33-ACB7-D7B2CE0AD4F1}"/>
              </a:ext>
            </a:extLst>
          </p:cNvPr>
          <p:cNvSpPr>
            <a:spLocks noGrp="1"/>
          </p:cNvSpPr>
          <p:nvPr>
            <p:ph type="dt" sz="half" idx="10"/>
          </p:nvPr>
        </p:nvSpPr>
        <p:spPr/>
        <p:txBody>
          <a:bodyPr/>
          <a:lstStyle/>
          <a:p>
            <a:fld id="{FE3B09DD-508E-433D-9C78-1145FDC87DFD}" type="datetimeFigureOut">
              <a:rPr lang="en-US" smtClean="0"/>
              <a:t>4/29/2024</a:t>
            </a:fld>
            <a:endParaRPr lang="en-US"/>
          </a:p>
        </p:txBody>
      </p:sp>
      <p:sp>
        <p:nvSpPr>
          <p:cNvPr id="8" name="Footer Placeholder 7">
            <a:extLst>
              <a:ext uri="{FF2B5EF4-FFF2-40B4-BE49-F238E27FC236}">
                <a16:creationId xmlns:a16="http://schemas.microsoft.com/office/drawing/2014/main" id="{A68C5988-83C2-66F3-7B60-EBF59CC939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387EE7-3304-66A0-9F1A-235CA7D3A009}"/>
              </a:ext>
            </a:extLst>
          </p:cNvPr>
          <p:cNvSpPr>
            <a:spLocks noGrp="1"/>
          </p:cNvSpPr>
          <p:nvPr>
            <p:ph type="sldNum" sz="quarter" idx="12"/>
          </p:nvPr>
        </p:nvSpPr>
        <p:spPr/>
        <p:txBody>
          <a:bodyPr/>
          <a:lstStyle/>
          <a:p>
            <a:fld id="{4376937A-0691-481A-BA14-B1804A0A4862}" type="slidenum">
              <a:rPr lang="en-US" smtClean="0"/>
              <a:t>‹#›</a:t>
            </a:fld>
            <a:endParaRPr lang="en-US"/>
          </a:p>
        </p:txBody>
      </p:sp>
    </p:spTree>
    <p:extLst>
      <p:ext uri="{BB962C8B-B14F-4D97-AF65-F5344CB8AC3E}">
        <p14:creationId xmlns:p14="http://schemas.microsoft.com/office/powerpoint/2010/main" val="3733712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F7C2-10B7-965D-B7F5-561E20E9C4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BABF0D-B516-0AC2-0B31-60222F55E89C}"/>
              </a:ext>
            </a:extLst>
          </p:cNvPr>
          <p:cNvSpPr>
            <a:spLocks noGrp="1"/>
          </p:cNvSpPr>
          <p:nvPr>
            <p:ph type="dt" sz="half" idx="10"/>
          </p:nvPr>
        </p:nvSpPr>
        <p:spPr/>
        <p:txBody>
          <a:bodyPr/>
          <a:lstStyle/>
          <a:p>
            <a:fld id="{FE3B09DD-508E-433D-9C78-1145FDC87DFD}" type="datetimeFigureOut">
              <a:rPr lang="en-US" smtClean="0"/>
              <a:t>4/29/2024</a:t>
            </a:fld>
            <a:endParaRPr lang="en-US"/>
          </a:p>
        </p:txBody>
      </p:sp>
      <p:sp>
        <p:nvSpPr>
          <p:cNvPr id="4" name="Footer Placeholder 3">
            <a:extLst>
              <a:ext uri="{FF2B5EF4-FFF2-40B4-BE49-F238E27FC236}">
                <a16:creationId xmlns:a16="http://schemas.microsoft.com/office/drawing/2014/main" id="{3FAB3408-EDFB-B833-25F0-9BF3871C20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B92884-2EFF-0FF5-9A9A-D416119DA603}"/>
              </a:ext>
            </a:extLst>
          </p:cNvPr>
          <p:cNvSpPr>
            <a:spLocks noGrp="1"/>
          </p:cNvSpPr>
          <p:nvPr>
            <p:ph type="sldNum" sz="quarter" idx="12"/>
          </p:nvPr>
        </p:nvSpPr>
        <p:spPr/>
        <p:txBody>
          <a:bodyPr/>
          <a:lstStyle/>
          <a:p>
            <a:fld id="{4376937A-0691-481A-BA14-B1804A0A4862}" type="slidenum">
              <a:rPr lang="en-US" smtClean="0"/>
              <a:t>‹#›</a:t>
            </a:fld>
            <a:endParaRPr lang="en-US"/>
          </a:p>
        </p:txBody>
      </p:sp>
    </p:spTree>
    <p:extLst>
      <p:ext uri="{BB962C8B-B14F-4D97-AF65-F5344CB8AC3E}">
        <p14:creationId xmlns:p14="http://schemas.microsoft.com/office/powerpoint/2010/main" val="3929298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1106B1-9C90-0EFE-F11E-94A082895E0A}"/>
              </a:ext>
            </a:extLst>
          </p:cNvPr>
          <p:cNvSpPr>
            <a:spLocks noGrp="1"/>
          </p:cNvSpPr>
          <p:nvPr>
            <p:ph type="dt" sz="half" idx="10"/>
          </p:nvPr>
        </p:nvSpPr>
        <p:spPr/>
        <p:txBody>
          <a:bodyPr/>
          <a:lstStyle/>
          <a:p>
            <a:fld id="{FE3B09DD-508E-433D-9C78-1145FDC87DFD}" type="datetimeFigureOut">
              <a:rPr lang="en-US" smtClean="0"/>
              <a:t>4/29/2024</a:t>
            </a:fld>
            <a:endParaRPr lang="en-US"/>
          </a:p>
        </p:txBody>
      </p:sp>
      <p:sp>
        <p:nvSpPr>
          <p:cNvPr id="3" name="Footer Placeholder 2">
            <a:extLst>
              <a:ext uri="{FF2B5EF4-FFF2-40B4-BE49-F238E27FC236}">
                <a16:creationId xmlns:a16="http://schemas.microsoft.com/office/drawing/2014/main" id="{051B7680-503B-9A40-3A36-6FBED96C0B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91814E-181E-D5B8-80D8-B2F0B50787DD}"/>
              </a:ext>
            </a:extLst>
          </p:cNvPr>
          <p:cNvSpPr>
            <a:spLocks noGrp="1"/>
          </p:cNvSpPr>
          <p:nvPr>
            <p:ph type="sldNum" sz="quarter" idx="12"/>
          </p:nvPr>
        </p:nvSpPr>
        <p:spPr/>
        <p:txBody>
          <a:bodyPr/>
          <a:lstStyle/>
          <a:p>
            <a:fld id="{4376937A-0691-481A-BA14-B1804A0A4862}" type="slidenum">
              <a:rPr lang="en-US" smtClean="0"/>
              <a:t>‹#›</a:t>
            </a:fld>
            <a:endParaRPr lang="en-US"/>
          </a:p>
        </p:txBody>
      </p:sp>
    </p:spTree>
    <p:extLst>
      <p:ext uri="{BB962C8B-B14F-4D97-AF65-F5344CB8AC3E}">
        <p14:creationId xmlns:p14="http://schemas.microsoft.com/office/powerpoint/2010/main" val="236168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8FA4-E9A6-DD16-3736-20C721D82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FBC6C2-325C-7355-C3BD-B93892C3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67E266-5414-55A9-32DC-2911C1670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6BFC35-69CE-9F42-AB6A-59C05E0760AD}"/>
              </a:ext>
            </a:extLst>
          </p:cNvPr>
          <p:cNvSpPr>
            <a:spLocks noGrp="1"/>
          </p:cNvSpPr>
          <p:nvPr>
            <p:ph type="dt" sz="half" idx="10"/>
          </p:nvPr>
        </p:nvSpPr>
        <p:spPr/>
        <p:txBody>
          <a:bodyPr/>
          <a:lstStyle/>
          <a:p>
            <a:fld id="{FE3B09DD-508E-433D-9C78-1145FDC87DFD}" type="datetimeFigureOut">
              <a:rPr lang="en-US" smtClean="0"/>
              <a:t>4/29/2024</a:t>
            </a:fld>
            <a:endParaRPr lang="en-US"/>
          </a:p>
        </p:txBody>
      </p:sp>
      <p:sp>
        <p:nvSpPr>
          <p:cNvPr id="6" name="Footer Placeholder 5">
            <a:extLst>
              <a:ext uri="{FF2B5EF4-FFF2-40B4-BE49-F238E27FC236}">
                <a16:creationId xmlns:a16="http://schemas.microsoft.com/office/drawing/2014/main" id="{D9AF7DFD-5FDC-2468-E692-F25C2B86C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4DE8E0-7822-C0A9-7187-60F55E4E1B26}"/>
              </a:ext>
            </a:extLst>
          </p:cNvPr>
          <p:cNvSpPr>
            <a:spLocks noGrp="1"/>
          </p:cNvSpPr>
          <p:nvPr>
            <p:ph type="sldNum" sz="quarter" idx="12"/>
          </p:nvPr>
        </p:nvSpPr>
        <p:spPr/>
        <p:txBody>
          <a:bodyPr/>
          <a:lstStyle/>
          <a:p>
            <a:fld id="{4376937A-0691-481A-BA14-B1804A0A4862}" type="slidenum">
              <a:rPr lang="en-US" smtClean="0"/>
              <a:t>‹#›</a:t>
            </a:fld>
            <a:endParaRPr lang="en-US"/>
          </a:p>
        </p:txBody>
      </p:sp>
    </p:spTree>
    <p:extLst>
      <p:ext uri="{BB962C8B-B14F-4D97-AF65-F5344CB8AC3E}">
        <p14:creationId xmlns:p14="http://schemas.microsoft.com/office/powerpoint/2010/main" val="2499769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B725-E208-7D44-CEF7-0C8D5861E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EAAAB5-D310-1164-3D1B-8D338A9D5C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601FA6-4297-CFB5-1035-4649C4D9C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708090-26DB-1AAC-C747-43E5617ACDE4}"/>
              </a:ext>
            </a:extLst>
          </p:cNvPr>
          <p:cNvSpPr>
            <a:spLocks noGrp="1"/>
          </p:cNvSpPr>
          <p:nvPr>
            <p:ph type="dt" sz="half" idx="10"/>
          </p:nvPr>
        </p:nvSpPr>
        <p:spPr/>
        <p:txBody>
          <a:bodyPr/>
          <a:lstStyle/>
          <a:p>
            <a:fld id="{FE3B09DD-508E-433D-9C78-1145FDC87DFD}" type="datetimeFigureOut">
              <a:rPr lang="en-US" smtClean="0"/>
              <a:t>4/29/2024</a:t>
            </a:fld>
            <a:endParaRPr lang="en-US"/>
          </a:p>
        </p:txBody>
      </p:sp>
      <p:sp>
        <p:nvSpPr>
          <p:cNvPr id="6" name="Footer Placeholder 5">
            <a:extLst>
              <a:ext uri="{FF2B5EF4-FFF2-40B4-BE49-F238E27FC236}">
                <a16:creationId xmlns:a16="http://schemas.microsoft.com/office/drawing/2014/main" id="{73BD28EA-BE3B-5DE7-F931-92B7730B67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313D1E-80F3-4B2C-1ABA-99D0EC37DC4E}"/>
              </a:ext>
            </a:extLst>
          </p:cNvPr>
          <p:cNvSpPr>
            <a:spLocks noGrp="1"/>
          </p:cNvSpPr>
          <p:nvPr>
            <p:ph type="sldNum" sz="quarter" idx="12"/>
          </p:nvPr>
        </p:nvSpPr>
        <p:spPr/>
        <p:txBody>
          <a:bodyPr/>
          <a:lstStyle/>
          <a:p>
            <a:fld id="{4376937A-0691-481A-BA14-B1804A0A4862}" type="slidenum">
              <a:rPr lang="en-US" smtClean="0"/>
              <a:t>‹#›</a:t>
            </a:fld>
            <a:endParaRPr lang="en-US"/>
          </a:p>
        </p:txBody>
      </p:sp>
    </p:spTree>
    <p:extLst>
      <p:ext uri="{BB962C8B-B14F-4D97-AF65-F5344CB8AC3E}">
        <p14:creationId xmlns:p14="http://schemas.microsoft.com/office/powerpoint/2010/main" val="185070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37885-103A-52BD-45B5-180ECF3231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D01495-E7D1-5BA8-73A7-390156BA62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E92D4E-5CE0-581E-4924-CE1B1168CC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3B09DD-508E-433D-9C78-1145FDC87DFD}" type="datetimeFigureOut">
              <a:rPr lang="en-US" smtClean="0"/>
              <a:t>4/29/2024</a:t>
            </a:fld>
            <a:endParaRPr lang="en-US"/>
          </a:p>
        </p:txBody>
      </p:sp>
      <p:sp>
        <p:nvSpPr>
          <p:cNvPr id="5" name="Footer Placeholder 4">
            <a:extLst>
              <a:ext uri="{FF2B5EF4-FFF2-40B4-BE49-F238E27FC236}">
                <a16:creationId xmlns:a16="http://schemas.microsoft.com/office/drawing/2014/main" id="{64C85C3B-376A-D551-4D3F-9BB06E881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B11BCB9-CFE6-115B-C961-8A7655B3DF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76937A-0691-481A-BA14-B1804A0A4862}" type="slidenum">
              <a:rPr lang="en-US" smtClean="0"/>
              <a:t>‹#›</a:t>
            </a:fld>
            <a:endParaRPr lang="en-US"/>
          </a:p>
        </p:txBody>
      </p:sp>
    </p:spTree>
    <p:extLst>
      <p:ext uri="{BB962C8B-B14F-4D97-AF65-F5344CB8AC3E}">
        <p14:creationId xmlns:p14="http://schemas.microsoft.com/office/powerpoint/2010/main" val="1097497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www.mdpi.com/2071-1050/11/9/250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bakerinstitute.org/electricity-texas" TargetMode="External"/><Relationship Id="rId5" Type="http://schemas.openxmlformats.org/officeDocument/2006/relationships/hyperlink" Target="https://www.statista.com/statistics/1287552/texas-electricity-generation-share-by-source/" TargetMode="External"/><Relationship Id="rId4" Type="http://schemas.openxmlformats.org/officeDocument/2006/relationships/hyperlink" Target="https://www.eia.gov/state/analysis.php?sid=TX"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Factories And Smoke">
            <a:extLst>
              <a:ext uri="{FF2B5EF4-FFF2-40B4-BE49-F238E27FC236}">
                <a16:creationId xmlns:a16="http://schemas.microsoft.com/office/drawing/2014/main" id="{1C388CDD-B7F6-05B8-C9A0-B5075FD203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33677-C249-85CA-3988-D2BA081A20D9}"/>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Transitioning Texas to a Renewable Energy Future: Reducing Carbon Footprint and Electricity Consumption Patterns</a:t>
            </a:r>
          </a:p>
        </p:txBody>
      </p:sp>
      <p:sp>
        <p:nvSpPr>
          <p:cNvPr id="12" name="Rectangle 1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419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117" name="Rectangle 41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183FD-999F-CAB3-6543-923680D5CA21}"/>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000" kern="1200">
                <a:solidFill>
                  <a:schemeClr val="tx1"/>
                </a:solidFill>
                <a:latin typeface="+mj-lt"/>
                <a:ea typeface="+mj-ea"/>
                <a:cs typeface="+mj-cs"/>
              </a:rPr>
              <a:t>Graph showing last 5 months of electricity usuage</a:t>
            </a:r>
          </a:p>
        </p:txBody>
      </p:sp>
      <p:sp>
        <p:nvSpPr>
          <p:cNvPr id="41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07A91C-B3D3-55AE-5E31-2BBC3F8FC51D}"/>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57150" algn="just">
              <a:lnSpc>
                <a:spcPct val="90000"/>
              </a:lnSpc>
              <a:spcAft>
                <a:spcPts val="600"/>
              </a:spcAft>
            </a:pPr>
            <a:r>
              <a:rPr lang="en-US" sz="1800" kern="0" dirty="0">
                <a:effectLst/>
                <a:latin typeface="Calibri" panose="020F0502020204030204" pitchFamily="34" charset="0"/>
                <a:ea typeface="Times New Roman" panose="02020603050405020304" pitchFamily="18" charset="0"/>
              </a:rPr>
              <a:t>To understand the electricity consumption in the Texas over the recent 5 months we can refer to the bar chart on the right which suggests that electricity consumption on an average in the recent few months is more than the average of the other states in the US and Texas is a good sample set to study the demand and supply of electricity in the US and for the system to predict the demand over the next few months which would in turn make us understand the steps to be taken to optimize electricity in Texas in the future months.</a:t>
            </a:r>
            <a:endParaRPr lang="en-US" sz="1200" dirty="0"/>
          </a:p>
        </p:txBody>
      </p:sp>
      <p:pic>
        <p:nvPicPr>
          <p:cNvPr id="4098" name="Picture 2">
            <a:extLst>
              <a:ext uri="{FF2B5EF4-FFF2-40B4-BE49-F238E27FC236}">
                <a16:creationId xmlns:a16="http://schemas.microsoft.com/office/drawing/2014/main" id="{D723B9F9-40AB-7269-B730-A12245ED5E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5011" y="1758597"/>
            <a:ext cx="6571350" cy="31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17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177DD-DF2A-0D3A-F32C-9586AEA3643F}"/>
              </a:ext>
            </a:extLst>
          </p:cNvPr>
          <p:cNvSpPr>
            <a:spLocks noGrp="1"/>
          </p:cNvSpPr>
          <p:nvPr>
            <p:ph type="title"/>
          </p:nvPr>
        </p:nvSpPr>
        <p:spPr>
          <a:xfrm>
            <a:off x="761800" y="762001"/>
            <a:ext cx="5334197" cy="1708242"/>
          </a:xfrm>
        </p:spPr>
        <p:txBody>
          <a:bodyPr anchor="ctr">
            <a:normAutofit/>
          </a:bodyPr>
          <a:lstStyle/>
          <a:p>
            <a:r>
              <a:rPr lang="en-US" sz="3400" dirty="0"/>
              <a:t>Powering the Future: Demand Insights for a Renewable Energy Revolution</a:t>
            </a:r>
          </a:p>
        </p:txBody>
      </p:sp>
      <p:sp>
        <p:nvSpPr>
          <p:cNvPr id="3" name="Content Placeholder 2">
            <a:extLst>
              <a:ext uri="{FF2B5EF4-FFF2-40B4-BE49-F238E27FC236}">
                <a16:creationId xmlns:a16="http://schemas.microsoft.com/office/drawing/2014/main" id="{6D13AD6D-DB05-5245-A56D-930CE2B01050}"/>
              </a:ext>
            </a:extLst>
          </p:cNvPr>
          <p:cNvSpPr>
            <a:spLocks noGrp="1"/>
          </p:cNvSpPr>
          <p:nvPr>
            <p:ph idx="1"/>
          </p:nvPr>
        </p:nvSpPr>
        <p:spPr>
          <a:xfrm>
            <a:off x="761800" y="2470244"/>
            <a:ext cx="5334197" cy="3769835"/>
          </a:xfrm>
        </p:spPr>
        <p:txBody>
          <a:bodyPr anchor="ctr">
            <a:normAutofit/>
          </a:bodyPr>
          <a:lstStyle/>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Understanding current and future electricity demand trends is crucial for planning and investing in generation capacity, especially renewable sources.</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As the government increases spending on renewable energy projects, knowing demand patterns helps optimize generation mix and infrastructure to meet future needs sustainably.</a:t>
            </a:r>
          </a:p>
        </p:txBody>
      </p:sp>
      <p:pic>
        <p:nvPicPr>
          <p:cNvPr id="12" name="Picture 11">
            <a:extLst>
              <a:ext uri="{FF2B5EF4-FFF2-40B4-BE49-F238E27FC236}">
                <a16:creationId xmlns:a16="http://schemas.microsoft.com/office/drawing/2014/main" id="{B9C9A552-DD55-72EA-A75C-8792E114ABB4}"/>
              </a:ext>
            </a:extLst>
          </p:cNvPr>
          <p:cNvPicPr>
            <a:picLocks noChangeAspect="1"/>
          </p:cNvPicPr>
          <p:nvPr/>
        </p:nvPicPr>
        <p:blipFill rotWithShape="1">
          <a:blip r:embed="rId2"/>
          <a:srcRect l="23912" r="35135" b="6249"/>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787227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3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95E89-0920-D602-1DF8-16CA8DBD64E5}"/>
              </a:ext>
            </a:extLst>
          </p:cNvPr>
          <p:cNvSpPr>
            <a:spLocks noGrp="1"/>
          </p:cNvSpPr>
          <p:nvPr>
            <p:ph type="title"/>
          </p:nvPr>
        </p:nvSpPr>
        <p:spPr>
          <a:xfrm>
            <a:off x="466722" y="586855"/>
            <a:ext cx="3201366" cy="3387497"/>
          </a:xfrm>
        </p:spPr>
        <p:txBody>
          <a:bodyPr anchor="b">
            <a:normAutofit/>
          </a:bodyPr>
          <a:lstStyle/>
          <a:p>
            <a:pPr algn="r"/>
            <a:r>
              <a:rPr lang="en-US" sz="3700">
                <a:solidFill>
                  <a:srgbClr val="FFFFFF"/>
                </a:solidFill>
                <a:latin typeface="Calibri" panose="020F0502020204030204" pitchFamily="34" charset="0"/>
                <a:ea typeface="Calibri" panose="020F0502020204030204" pitchFamily="34" charset="0"/>
                <a:cs typeface="Calibri" panose="020F0502020204030204" pitchFamily="34" charset="0"/>
              </a:rPr>
              <a:t>Forecasting Texas Electricity Demand: A Path to a Renewable Future</a:t>
            </a:r>
          </a:p>
        </p:txBody>
      </p:sp>
      <p:sp>
        <p:nvSpPr>
          <p:cNvPr id="3" name="Content Placeholder 2">
            <a:extLst>
              <a:ext uri="{FF2B5EF4-FFF2-40B4-BE49-F238E27FC236}">
                <a16:creationId xmlns:a16="http://schemas.microsoft.com/office/drawing/2014/main" id="{98D3DDD1-6295-65CE-2619-A312D0731627}"/>
              </a:ext>
            </a:extLst>
          </p:cNvPr>
          <p:cNvSpPr>
            <a:spLocks noGrp="1"/>
          </p:cNvSpPr>
          <p:nvPr>
            <p:ph idx="1"/>
          </p:nvPr>
        </p:nvSpPr>
        <p:spPr>
          <a:xfrm>
            <a:off x="4810259" y="649480"/>
            <a:ext cx="6555347" cy="5546047"/>
          </a:xfrm>
        </p:spPr>
        <p:txBody>
          <a:bodyPr anchor="ctr">
            <a:normAutofit/>
          </a:bodyPr>
          <a:lstStyle/>
          <a:p>
            <a:pPr>
              <a:buFont typeface="Arial" panose="020B0604020202020204" pitchFamily="34" charset="0"/>
              <a:buChar char="•"/>
            </a:pPr>
            <a:r>
              <a:rPr lang="en-US" sz="2000" dirty="0">
                <a:latin typeface="Calibri"/>
                <a:ea typeface="Calibri" panose="020F0502020204030204" pitchFamily="34" charset="0"/>
                <a:cs typeface="Calibri"/>
              </a:rPr>
              <a:t>Forecasting demand using historical data from 2019 to April 2024 enables optimizing renewable energy capacity to meet future needs while reducing carbon emissions.</a:t>
            </a:r>
          </a:p>
          <a:p>
            <a:pPr>
              <a:buFont typeface="Arial" panose="020B0604020202020204" pitchFamily="34" charset="0"/>
              <a:buChar char="•"/>
            </a:pPr>
            <a:r>
              <a:rPr lang="en-US" sz="2000" dirty="0">
                <a:latin typeface="Calibri"/>
                <a:ea typeface="Calibri" panose="020F0502020204030204" pitchFamily="34" charset="0"/>
                <a:cs typeface="Calibri"/>
              </a:rPr>
              <a:t>Our forecasting model was highly accurate, with predicted values being within 3% of actual values during testing, and an overall low error rate.</a:t>
            </a:r>
          </a:p>
          <a:p>
            <a:pPr>
              <a:buFont typeface="Arial" panose="020B0604020202020204" pitchFamily="34" charset="0"/>
              <a:buChar char="•"/>
            </a:pPr>
            <a:r>
              <a:rPr lang="en-US" sz="2000" dirty="0">
                <a:latin typeface="Calibri"/>
                <a:ea typeface="Calibri" panose="020F0502020204030204" pitchFamily="34" charset="0"/>
                <a:cs typeface="Calibri"/>
              </a:rPr>
              <a:t>Continuous model improvement is needed to account for additional factors affecting demand trends for more accurate predictions.</a:t>
            </a:r>
          </a:p>
        </p:txBody>
      </p:sp>
    </p:spTree>
    <p:extLst>
      <p:ext uri="{BB962C8B-B14F-4D97-AF65-F5344CB8AC3E}">
        <p14:creationId xmlns:p14="http://schemas.microsoft.com/office/powerpoint/2010/main" val="1511710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D83DE3-FCB1-005D-75A3-3CDEC5D1FC09}"/>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3700" kern="1200">
                <a:latin typeface="+mj-lt"/>
                <a:ea typeface="+mj-ea"/>
                <a:cs typeface="+mj-cs"/>
              </a:rPr>
              <a:t>Forecasting Texas Electricity Demand: Capturing Seasonality</a:t>
            </a:r>
          </a:p>
        </p:txBody>
      </p:sp>
      <p:sp>
        <p:nvSpPr>
          <p:cNvPr id="6" name="Content Placeholder 5">
            <a:extLst>
              <a:ext uri="{FF2B5EF4-FFF2-40B4-BE49-F238E27FC236}">
                <a16:creationId xmlns:a16="http://schemas.microsoft.com/office/drawing/2014/main" id="{0602ECE2-80FC-8574-B30B-EE76EA696394}"/>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US" sz="2000" dirty="0"/>
              <a:t>The Facebook Prophet model effectively captures seasonality trends in electricity demand, enabling accurate forecasting of future consumption patterns</a:t>
            </a:r>
          </a:p>
        </p:txBody>
      </p:sp>
      <p:sp>
        <p:nvSpPr>
          <p:cNvPr id="36" name="Rectangle 3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graph with red and blue lines&#10;&#10;Description automatically generated">
            <a:extLst>
              <a:ext uri="{FF2B5EF4-FFF2-40B4-BE49-F238E27FC236}">
                <a16:creationId xmlns:a16="http://schemas.microsoft.com/office/drawing/2014/main" id="{A650869C-6EA3-E0AC-83C5-511656E95177}"/>
              </a:ext>
            </a:extLst>
          </p:cNvPr>
          <p:cNvPicPr>
            <a:picLocks noChangeAspect="1"/>
          </p:cNvPicPr>
          <p:nvPr/>
        </p:nvPicPr>
        <p:blipFill>
          <a:blip r:embed="rId2"/>
          <a:stretch>
            <a:fillRect/>
          </a:stretch>
        </p:blipFill>
        <p:spPr>
          <a:xfrm>
            <a:off x="6263836" y="748464"/>
            <a:ext cx="5744661" cy="5362886"/>
          </a:xfrm>
          <a:prstGeom prst="rect">
            <a:avLst/>
          </a:prstGeom>
        </p:spPr>
      </p:pic>
    </p:spTree>
    <p:extLst>
      <p:ext uri="{BB962C8B-B14F-4D97-AF65-F5344CB8AC3E}">
        <p14:creationId xmlns:p14="http://schemas.microsoft.com/office/powerpoint/2010/main" val="4175924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034C69-8BA5-A284-B857-57142522C303}"/>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latin typeface="Calibri" panose="020F0502020204030204" pitchFamily="34" charset="0"/>
                <a:ea typeface="Calibri" panose="020F0502020204030204" pitchFamily="34" charset="0"/>
                <a:cs typeface="Calibri" panose="020F0502020204030204" pitchFamily="34" charset="0"/>
              </a:rPr>
              <a:t>Demand Forecasting: Optimizing Texas' Renewable Energy Transition</a:t>
            </a:r>
          </a:p>
        </p:txBody>
      </p:sp>
      <p:graphicFrame>
        <p:nvGraphicFramePr>
          <p:cNvPr id="24" name="Content Placeholder 2">
            <a:extLst>
              <a:ext uri="{FF2B5EF4-FFF2-40B4-BE49-F238E27FC236}">
                <a16:creationId xmlns:a16="http://schemas.microsoft.com/office/drawing/2014/main" id="{A84438CB-A781-38C2-2030-C9E1595A7227}"/>
              </a:ext>
            </a:extLst>
          </p:cNvPr>
          <p:cNvGraphicFramePr>
            <a:graphicFrameLocks noGrp="1"/>
          </p:cNvGraphicFramePr>
          <p:nvPr>
            <p:ph idx="1"/>
            <p:extLst>
              <p:ext uri="{D42A27DB-BD31-4B8C-83A1-F6EECF244321}">
                <p14:modId xmlns:p14="http://schemas.microsoft.com/office/powerpoint/2010/main" val="31420891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980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03A2A-A439-BD04-F996-E0E48F96A8F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latin typeface="Calibri" panose="020F0502020204030204" pitchFamily="34" charset="0"/>
                <a:ea typeface="Calibri" panose="020F0502020204030204" pitchFamily="34" charset="0"/>
                <a:cs typeface="Calibri" panose="020F0502020204030204" pitchFamily="34" charset="0"/>
              </a:rPr>
              <a:t>Texas Leads the Nation in Renewable Energy Capacity?</a:t>
            </a:r>
          </a:p>
        </p:txBody>
      </p:sp>
      <p:graphicFrame>
        <p:nvGraphicFramePr>
          <p:cNvPr id="5" name="Content Placeholder 2">
            <a:extLst>
              <a:ext uri="{FF2B5EF4-FFF2-40B4-BE49-F238E27FC236}">
                <a16:creationId xmlns:a16="http://schemas.microsoft.com/office/drawing/2014/main" id="{E20F1A89-E54A-F5EA-917B-5856DDD37036}"/>
              </a:ext>
            </a:extLst>
          </p:cNvPr>
          <p:cNvGraphicFramePr>
            <a:graphicFrameLocks noGrp="1"/>
          </p:cNvGraphicFramePr>
          <p:nvPr>
            <p:ph idx="1"/>
            <p:extLst>
              <p:ext uri="{D42A27DB-BD31-4B8C-83A1-F6EECF244321}">
                <p14:modId xmlns:p14="http://schemas.microsoft.com/office/powerpoint/2010/main" val="227608665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0917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FF56-6E05-D6A1-9E26-71136F8BCD56}"/>
              </a:ext>
            </a:extLst>
          </p:cNvPr>
          <p:cNvSpPr>
            <a:spLocks noGrp="1"/>
          </p:cNvSpPr>
          <p:nvPr>
            <p:ph type="title"/>
          </p:nvPr>
        </p:nvSpPr>
        <p:spPr>
          <a:xfrm>
            <a:off x="5868557" y="1138036"/>
            <a:ext cx="5444382" cy="1402470"/>
          </a:xfrm>
        </p:spPr>
        <p:txBody>
          <a:bodyPr anchor="t">
            <a:normAutofit/>
          </a:bodyPr>
          <a:lstStyle/>
          <a:p>
            <a:r>
              <a:rPr lang="en-US" sz="3200"/>
              <a:t>References &amp; Thank You</a:t>
            </a:r>
          </a:p>
        </p:txBody>
      </p:sp>
      <p:pic>
        <p:nvPicPr>
          <p:cNvPr id="12" name="Picture 11" descr="Light bulb on yellow background with sketched light beams and cord">
            <a:extLst>
              <a:ext uri="{FF2B5EF4-FFF2-40B4-BE49-F238E27FC236}">
                <a16:creationId xmlns:a16="http://schemas.microsoft.com/office/drawing/2014/main" id="{BC373366-1A7D-C1CF-DFED-BF566ED3E3C3}"/>
              </a:ext>
            </a:extLst>
          </p:cNvPr>
          <p:cNvPicPr>
            <a:picLocks noChangeAspect="1"/>
          </p:cNvPicPr>
          <p:nvPr/>
        </p:nvPicPr>
        <p:blipFill rotWithShape="1">
          <a:blip r:embed="rId3"/>
          <a:srcRect l="48057" r="5733" b="3"/>
          <a:stretch/>
        </p:blipFill>
        <p:spPr>
          <a:xfrm>
            <a:off x="-1" y="10"/>
            <a:ext cx="5151179" cy="6857990"/>
          </a:xfrm>
          <a:prstGeom prst="rect">
            <a:avLst/>
          </a:prstGeom>
        </p:spPr>
      </p:pic>
      <p:cxnSp>
        <p:nvCxnSpPr>
          <p:cNvPr id="16" name="Straight Connector 1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913345E-61E3-4AD0-9D7C-19ACAAFB0759}"/>
              </a:ext>
            </a:extLst>
          </p:cNvPr>
          <p:cNvSpPr>
            <a:spLocks noGrp="1"/>
          </p:cNvSpPr>
          <p:nvPr>
            <p:ph idx="1"/>
          </p:nvPr>
        </p:nvSpPr>
        <p:spPr>
          <a:xfrm>
            <a:off x="5868557" y="2551176"/>
            <a:ext cx="5444382" cy="3591207"/>
          </a:xfrm>
        </p:spPr>
        <p:txBody>
          <a:bodyPr>
            <a:normAutofit/>
          </a:bodyPr>
          <a:lstStyle/>
          <a:p>
            <a:r>
              <a:rPr lang="en-US" sz="1400">
                <a:latin typeface="Calibri" panose="020F0502020204030204" pitchFamily="34" charset="0"/>
                <a:ea typeface="Calibri" panose="020F0502020204030204" pitchFamily="34" charset="0"/>
                <a:cs typeface="Calibri" panose="020F0502020204030204" pitchFamily="34" charset="0"/>
                <a:hlinkClick r:id="rId4"/>
              </a:rPr>
              <a:t>1</a:t>
            </a:r>
            <a:r>
              <a:rPr lang="en-US" sz="1400">
                <a:latin typeface="Calibri" panose="020F0502020204030204" pitchFamily="34" charset="0"/>
                <a:ea typeface="Calibri" panose="020F0502020204030204" pitchFamily="34" charset="0"/>
                <a:cs typeface="Calibri" panose="020F0502020204030204" pitchFamily="34" charset="0"/>
              </a:rPr>
              <a:t> U.S. Energy Information Administration (EIA) analysis on Texas energy profile</a:t>
            </a:r>
          </a:p>
          <a:p>
            <a:r>
              <a:rPr lang="en-US" sz="1400">
                <a:latin typeface="Calibri" panose="020F0502020204030204" pitchFamily="34" charset="0"/>
                <a:ea typeface="Calibri" panose="020F0502020204030204" pitchFamily="34" charset="0"/>
                <a:cs typeface="Calibri" panose="020F0502020204030204" pitchFamily="34" charset="0"/>
              </a:rPr>
              <a:t>Wikipedia article on Energy in Texas</a:t>
            </a:r>
          </a:p>
          <a:p>
            <a:r>
              <a:rPr lang="en-US" sz="1400">
                <a:latin typeface="Calibri" panose="020F0502020204030204" pitchFamily="34" charset="0"/>
                <a:ea typeface="Calibri" panose="020F0502020204030204" pitchFamily="34" charset="0"/>
                <a:cs typeface="Calibri" panose="020F0502020204030204" pitchFamily="34" charset="0"/>
                <a:hlinkClick r:id="rId5"/>
              </a:rPr>
              <a:t>2</a:t>
            </a:r>
            <a:r>
              <a:rPr lang="en-US" sz="1400">
                <a:latin typeface="Calibri" panose="020F0502020204030204" pitchFamily="34" charset="0"/>
                <a:ea typeface="Calibri" panose="020F0502020204030204" pitchFamily="34" charset="0"/>
                <a:cs typeface="Calibri" panose="020F0502020204030204" pitchFamily="34" charset="0"/>
              </a:rPr>
              <a:t> Statista data on Texas electricity generation mix by source in 2021</a:t>
            </a:r>
          </a:p>
          <a:p>
            <a:r>
              <a:rPr lang="en-US" sz="1400">
                <a:latin typeface="Calibri" panose="020F0502020204030204" pitchFamily="34" charset="0"/>
                <a:ea typeface="Calibri" panose="020F0502020204030204" pitchFamily="34" charset="0"/>
                <a:cs typeface="Calibri" panose="020F0502020204030204" pitchFamily="34" charset="0"/>
                <a:hlinkClick r:id="rId6"/>
              </a:rPr>
              <a:t>3</a:t>
            </a:r>
            <a:r>
              <a:rPr lang="en-US" sz="1400">
                <a:latin typeface="Calibri" panose="020F0502020204030204" pitchFamily="34" charset="0"/>
                <a:ea typeface="Calibri" panose="020F0502020204030204" pitchFamily="34" charset="0"/>
                <a:cs typeface="Calibri" panose="020F0502020204030204" pitchFamily="34" charset="0"/>
              </a:rPr>
              <a:t> Baker Institute article on Electricity in Texas</a:t>
            </a:r>
          </a:p>
          <a:p>
            <a:r>
              <a:rPr lang="en-US" sz="1400">
                <a:latin typeface="Calibri" panose="020F0502020204030204" pitchFamily="34" charset="0"/>
                <a:ea typeface="Calibri" panose="020F0502020204030204" pitchFamily="34" charset="0"/>
                <a:cs typeface="Calibri" panose="020F0502020204030204" pitchFamily="34" charset="0"/>
              </a:rPr>
              <a:t>U.S. Department of Energy article on energy production by state</a:t>
            </a:r>
          </a:p>
          <a:p>
            <a:r>
              <a:rPr lang="en-US" sz="1400" b="0" i="0" cap="all">
                <a:effectLst/>
                <a:highlight>
                  <a:srgbClr val="F3F5F5"/>
                </a:highlight>
                <a:latin typeface="Calibri" panose="020F0502020204030204" pitchFamily="34" charset="0"/>
                <a:ea typeface="Calibri" panose="020F0502020204030204" pitchFamily="34" charset="0"/>
                <a:cs typeface="Calibri" panose="020F0502020204030204" pitchFamily="34" charset="0"/>
                <a:hlinkClick r:id="rId7"/>
              </a:rPr>
              <a:t>CALCULATE THE CO2 YOUR ELECTRICITY CONSUMPTION GENERATES</a:t>
            </a:r>
            <a:endParaRPr lang="en-US" sz="1400">
              <a:latin typeface="Calibri" panose="020F0502020204030204" pitchFamily="34" charset="0"/>
              <a:ea typeface="Calibri" panose="020F0502020204030204" pitchFamily="34" charset="0"/>
              <a:cs typeface="Calibri" panose="020F0502020204030204" pitchFamily="34" charset="0"/>
            </a:endParaRPr>
          </a:p>
          <a:p>
            <a:r>
              <a:rPr lang="en-US" sz="1400" b="0" i="0">
                <a:effectLst/>
                <a:highlight>
                  <a:srgbClr val="FFFFFF"/>
                </a:highlight>
                <a:latin typeface="Calibri" panose="020F0502020204030204" pitchFamily="34" charset="0"/>
                <a:ea typeface="Calibri" panose="020F0502020204030204" pitchFamily="34" charset="0"/>
                <a:cs typeface="Calibri" panose="020F0502020204030204" pitchFamily="34" charset="0"/>
              </a:rPr>
              <a:t>Yang, S.; Zhang, D.; Li, D. A Calculation Model for CO</a:t>
            </a:r>
            <a:r>
              <a:rPr lang="en-US" sz="1400" b="0" i="0" baseline="-25000">
                <a:effectLst/>
                <a:highlight>
                  <a:srgbClr val="FFFFFF"/>
                </a:highlight>
                <a:latin typeface="Calibri" panose="020F0502020204030204" pitchFamily="34" charset="0"/>
                <a:ea typeface="Calibri" panose="020F0502020204030204" pitchFamily="34" charset="0"/>
                <a:cs typeface="Calibri" panose="020F0502020204030204" pitchFamily="34" charset="0"/>
              </a:rPr>
              <a:t>2</a:t>
            </a:r>
            <a:r>
              <a:rPr lang="en-US" sz="1400" b="0" i="0">
                <a:effectLst/>
                <a:highlight>
                  <a:srgbClr val="FFFFFF"/>
                </a:highlight>
                <a:latin typeface="Calibri" panose="020F0502020204030204" pitchFamily="34" charset="0"/>
                <a:ea typeface="Calibri" panose="020F0502020204030204" pitchFamily="34" charset="0"/>
                <a:cs typeface="Calibri" panose="020F0502020204030204" pitchFamily="34" charset="0"/>
              </a:rPr>
              <a:t> Emission Reduction of Energy Internet: A Case Study of Yanqing. </a:t>
            </a:r>
            <a:r>
              <a:rPr lang="en-US" sz="1400" b="0" i="1">
                <a:effectLst/>
                <a:highlight>
                  <a:srgbClr val="FFFFFF"/>
                </a:highlight>
                <a:latin typeface="Calibri" panose="020F0502020204030204" pitchFamily="34" charset="0"/>
                <a:ea typeface="Calibri" panose="020F0502020204030204" pitchFamily="34" charset="0"/>
                <a:cs typeface="Calibri" panose="020F0502020204030204" pitchFamily="34" charset="0"/>
              </a:rPr>
              <a:t>Sustainability</a:t>
            </a:r>
            <a:r>
              <a:rPr lang="en-US" sz="1400" b="0" i="0">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1400" b="1" i="0">
                <a:effectLst/>
                <a:highlight>
                  <a:srgbClr val="FFFFFF"/>
                </a:highlight>
                <a:latin typeface="Calibri" panose="020F0502020204030204" pitchFamily="34" charset="0"/>
                <a:ea typeface="Calibri" panose="020F0502020204030204" pitchFamily="34" charset="0"/>
                <a:cs typeface="Calibri" panose="020F0502020204030204" pitchFamily="34" charset="0"/>
              </a:rPr>
              <a:t>2019</a:t>
            </a:r>
            <a:r>
              <a:rPr lang="en-US" sz="1400" b="0" i="0">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1400" b="0" i="1">
                <a:effectLst/>
                <a:highlight>
                  <a:srgbClr val="FFFFFF"/>
                </a:highlight>
                <a:latin typeface="Calibri" panose="020F0502020204030204" pitchFamily="34" charset="0"/>
                <a:ea typeface="Calibri" panose="020F0502020204030204" pitchFamily="34" charset="0"/>
                <a:cs typeface="Calibri" panose="020F0502020204030204" pitchFamily="34" charset="0"/>
              </a:rPr>
              <a:t>11</a:t>
            </a:r>
            <a:r>
              <a:rPr lang="en-US" sz="1400" b="0" i="0">
                <a:effectLst/>
                <a:highlight>
                  <a:srgbClr val="FFFFFF"/>
                </a:highlight>
                <a:latin typeface="Calibri" panose="020F0502020204030204" pitchFamily="34" charset="0"/>
                <a:ea typeface="Calibri" panose="020F0502020204030204" pitchFamily="34" charset="0"/>
                <a:cs typeface="Calibri" panose="020F0502020204030204" pitchFamily="34" charset="0"/>
              </a:rPr>
              <a:t>, 2502. https://doi.org/10.3390/su11092502</a:t>
            </a:r>
            <a:endParaRPr lang="en-US" sz="14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7693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D815F08C-4978-AAF4-0DBF-14497309DC82}"/>
              </a:ext>
            </a:extLst>
          </p:cNvPr>
          <p:cNvPicPr>
            <a:picLocks noChangeAspect="1"/>
          </p:cNvPicPr>
          <p:nvPr/>
        </p:nvPicPr>
        <p:blipFill rotWithShape="1">
          <a:blip r:embed="rId2"/>
          <a:srcRect l="35278" r="5558" b="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C25E58-6812-2963-7D97-5F8A083875B5}"/>
              </a:ext>
            </a:extLst>
          </p:cNvPr>
          <p:cNvSpPr>
            <a:spLocks noGrp="1"/>
          </p:cNvSpPr>
          <p:nvPr>
            <p:ph type="title"/>
          </p:nvPr>
        </p:nvSpPr>
        <p:spPr>
          <a:xfrm>
            <a:off x="6115317" y="405685"/>
            <a:ext cx="5464968" cy="1559301"/>
          </a:xfrm>
        </p:spPr>
        <p:txBody>
          <a:bodyPr>
            <a:normAutofit/>
          </a:bodyPr>
          <a:lstStyle/>
          <a:p>
            <a:r>
              <a:rPr lang="en-US" sz="3400"/>
              <a:t>The Digital Dilemma - Electricity Trends in the 21st Century</a:t>
            </a:r>
          </a:p>
        </p:txBody>
      </p:sp>
      <p:sp>
        <p:nvSpPr>
          <p:cNvPr id="3" name="Content Placeholder 2">
            <a:extLst>
              <a:ext uri="{FF2B5EF4-FFF2-40B4-BE49-F238E27FC236}">
                <a16:creationId xmlns:a16="http://schemas.microsoft.com/office/drawing/2014/main" id="{2721B8AB-DA6E-037B-9986-78F441B7BE89}"/>
              </a:ext>
            </a:extLst>
          </p:cNvPr>
          <p:cNvSpPr>
            <a:spLocks noGrp="1"/>
          </p:cNvSpPr>
          <p:nvPr>
            <p:ph idx="1"/>
          </p:nvPr>
        </p:nvSpPr>
        <p:spPr>
          <a:xfrm>
            <a:off x="6115317" y="2743200"/>
            <a:ext cx="5247340" cy="3496878"/>
          </a:xfrm>
        </p:spPr>
        <p:txBody>
          <a:bodyPr anchor="ctr">
            <a:normAutofit/>
          </a:bodyPr>
          <a:lstStyle/>
          <a:p>
            <a:pPr algn="just">
              <a:buFont typeface="Arial" panose="020B0604020202020204" pitchFamily="34" charset="0"/>
              <a:buChar char="•"/>
            </a:pPr>
            <a:r>
              <a:rPr lang="en-US" sz="1300" dirty="0"/>
              <a:t>Screen addiction is a huge deal in the modern era. An average American spends about 11 hours staring at various devices. Lives have started to become dependent on the constant supply of power.</a:t>
            </a:r>
          </a:p>
          <a:p>
            <a:pPr algn="just">
              <a:buFont typeface="Arial" panose="020B0604020202020204" pitchFamily="34" charset="0"/>
              <a:buChar char="•"/>
            </a:pPr>
            <a:r>
              <a:rPr lang="en-US" sz="1300" dirty="0"/>
              <a:t>The number of connected devices is expected to grow exponentially over the years.. The power grid needs to keep up with this growth. </a:t>
            </a:r>
          </a:p>
          <a:p>
            <a:pPr algn="just">
              <a:buFont typeface="Arial" panose="020B0604020202020204" pitchFamily="34" charset="0"/>
              <a:buChar char="•"/>
            </a:pPr>
            <a:r>
              <a:rPr lang="en-US" sz="1300" dirty="0"/>
              <a:t>We need to ask a simple question as to whether there is life beyond the plug?</a:t>
            </a:r>
          </a:p>
        </p:txBody>
      </p:sp>
    </p:spTree>
    <p:extLst>
      <p:ext uri="{BB962C8B-B14F-4D97-AF65-F5344CB8AC3E}">
        <p14:creationId xmlns:p14="http://schemas.microsoft.com/office/powerpoint/2010/main" val="2589337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9" name="Group 1048">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50" name="Oval 1049">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4" name="Oval 1053">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7" name="Rectangle 105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9" name="Group 105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060" name="Straight Connector 105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65" name="Rectangle 1064">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7" name="Group 1066">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68" name="Straight Connector 1067">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FAD7503-5B15-77B1-137E-06C8806AEC62}"/>
              </a:ext>
            </a:extLst>
          </p:cNvPr>
          <p:cNvSpPr>
            <a:spLocks noGrp="1"/>
          </p:cNvSpPr>
          <p:nvPr>
            <p:ph type="title"/>
          </p:nvPr>
        </p:nvSpPr>
        <p:spPr>
          <a:xfrm>
            <a:off x="630935" y="4018137"/>
            <a:ext cx="5071221" cy="2129586"/>
          </a:xfrm>
          <a:noFill/>
        </p:spPr>
        <p:txBody>
          <a:bodyPr vert="horz" lIns="91440" tIns="45720" rIns="91440" bIns="45720" rtlCol="0" anchor="t">
            <a:normAutofit fontScale="90000"/>
          </a:bodyPr>
          <a:lstStyle/>
          <a:p>
            <a:r>
              <a:rPr lang="en-US" sz="4800" kern="1200" dirty="0">
                <a:solidFill>
                  <a:schemeClr val="bg1"/>
                </a:solidFill>
                <a:latin typeface="+mj-lt"/>
                <a:ea typeface="+mj-ea"/>
                <a:cs typeface="+mj-cs"/>
              </a:rPr>
              <a:t>Electricity </a:t>
            </a:r>
            <a:r>
              <a:rPr lang="en-US" sz="4800" dirty="0">
                <a:solidFill>
                  <a:schemeClr val="bg1"/>
                </a:solidFill>
              </a:rPr>
              <a:t>Consumption</a:t>
            </a:r>
            <a:br>
              <a:rPr lang="en-US" sz="4800" dirty="0">
                <a:solidFill>
                  <a:schemeClr val="bg1"/>
                </a:solidFill>
              </a:rPr>
            </a:br>
            <a:r>
              <a:rPr lang="en-US" sz="4800" kern="1200" dirty="0">
                <a:solidFill>
                  <a:schemeClr val="bg1"/>
                </a:solidFill>
                <a:latin typeface="+mj-lt"/>
                <a:ea typeface="+mj-ea"/>
                <a:cs typeface="+mj-cs"/>
              </a:rPr>
              <a:t>in the U.S. - A Steady Climb</a:t>
            </a:r>
          </a:p>
        </p:txBody>
      </p:sp>
      <p:pic>
        <p:nvPicPr>
          <p:cNvPr id="1026" name="Picture 2">
            <a:extLst>
              <a:ext uri="{FF2B5EF4-FFF2-40B4-BE49-F238E27FC236}">
                <a16:creationId xmlns:a16="http://schemas.microsoft.com/office/drawing/2014/main" id="{491B27BD-C78D-6EF5-88E6-6785840A76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1359" y="813697"/>
            <a:ext cx="10843065" cy="2873412"/>
          </a:xfrm>
          <a:prstGeom prst="rect">
            <a:avLst/>
          </a:prstGeom>
          <a:noFill/>
          <a:extLst>
            <a:ext uri="{909E8E84-426E-40DD-AFC4-6F175D3DCCD1}">
              <a14:hiddenFill xmlns:a14="http://schemas.microsoft.com/office/drawing/2010/main">
                <a:solidFill>
                  <a:srgbClr val="FFFFFF"/>
                </a:solidFill>
              </a14:hiddenFill>
            </a:ext>
          </a:extLst>
        </p:spPr>
      </p:pic>
      <p:grpSp>
        <p:nvGrpSpPr>
          <p:cNvPr id="1073" name="Group 1072">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1074" name="Straight Connector 1073">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079" name="Oval 1078">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DE3C790-E058-571C-6765-704F52D9838D}"/>
              </a:ext>
            </a:extLst>
          </p:cNvPr>
          <p:cNvSpPr txBox="1"/>
          <p:nvPr/>
        </p:nvSpPr>
        <p:spPr>
          <a:xfrm>
            <a:off x="5925304" y="4018143"/>
            <a:ext cx="5549111" cy="2129599"/>
          </a:xfrm>
          <a:prstGeom prst="rect">
            <a:avLst/>
          </a:prstGeom>
          <a:noFill/>
        </p:spPr>
        <p:txBody>
          <a:bodyPr vert="horz" lIns="91440" tIns="45720" rIns="91440" bIns="45720" rtlCol="0" anchor="t">
            <a:normAutofit/>
          </a:bodyPr>
          <a:lstStyle/>
          <a:p>
            <a:pPr>
              <a:lnSpc>
                <a:spcPct val="90000"/>
              </a:lnSpc>
              <a:spcAft>
                <a:spcPts val="600"/>
              </a:spcAft>
            </a:pPr>
            <a:r>
              <a:rPr lang="en-US" dirty="0">
                <a:solidFill>
                  <a:schemeClr val="bg1"/>
                </a:solidFill>
              </a:rPr>
              <a:t>U.S. electricity consumption has skyrocketed over the past decades, reaching an all-time high of 4.07 trillion kWh in 2022, a staggering 13% increase since 2001 and 14 times greater than electricity use in 1950.</a:t>
            </a:r>
          </a:p>
        </p:txBody>
      </p:sp>
    </p:spTree>
    <p:extLst>
      <p:ext uri="{BB962C8B-B14F-4D97-AF65-F5344CB8AC3E}">
        <p14:creationId xmlns:p14="http://schemas.microsoft.com/office/powerpoint/2010/main" val="1657716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1" name="Rectangle 207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5" name="Group 2074">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76" name="Oval 2075">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0" name="Oval 2079">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D514B3D-1D42-9413-64BB-C781FB64780C}"/>
              </a:ext>
            </a:extLst>
          </p:cNvPr>
          <p:cNvSpPr>
            <a:spLocks noGrp="1"/>
          </p:cNvSpPr>
          <p:nvPr>
            <p:ph type="title"/>
          </p:nvPr>
        </p:nvSpPr>
        <p:spPr>
          <a:xfrm>
            <a:off x="630936" y="630936"/>
            <a:ext cx="5563079" cy="2632080"/>
          </a:xfrm>
          <a:noFill/>
        </p:spPr>
        <p:txBody>
          <a:bodyPr vert="horz" lIns="91440" tIns="45720" rIns="91440" bIns="45720" rtlCol="0" anchor="t">
            <a:normAutofit/>
          </a:bodyPr>
          <a:lstStyle/>
          <a:p>
            <a:r>
              <a:rPr lang="en-US" kern="1200">
                <a:solidFill>
                  <a:schemeClr val="bg1"/>
                </a:solidFill>
                <a:latin typeface="+mj-lt"/>
                <a:ea typeface="+mj-ea"/>
                <a:cs typeface="+mj-cs"/>
              </a:rPr>
              <a:t>Electricity Generation in the U.S. - Renewable vs. Non-Renewable</a:t>
            </a:r>
          </a:p>
        </p:txBody>
      </p:sp>
      <p:sp>
        <p:nvSpPr>
          <p:cNvPr id="2083" name="Rectangle 208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5" name="Group 208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086" name="Straight Connector 208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091" name="Rectangle 209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3" name="Group 209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094" name="Straight Connector 209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FE4A8EAE-6612-FEE5-0427-E18ACCBC14A8}"/>
              </a:ext>
            </a:extLst>
          </p:cNvPr>
          <p:cNvSpPr txBox="1"/>
          <p:nvPr/>
        </p:nvSpPr>
        <p:spPr>
          <a:xfrm>
            <a:off x="630936" y="3429000"/>
            <a:ext cx="5563083" cy="2828892"/>
          </a:xfrm>
          <a:prstGeom prst="rect">
            <a:avLst/>
          </a:prstGeom>
          <a:noFill/>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400" dirty="0">
                <a:solidFill>
                  <a:schemeClr val="bg1"/>
                </a:solidFill>
              </a:rPr>
              <a:t>As seen from the chart, US generates most of its electricity from non renewable sources , almost about 73.84% with only about a small chunk from renewable.</a:t>
            </a:r>
          </a:p>
          <a:p>
            <a:pPr marL="285750" indent="-228600">
              <a:lnSpc>
                <a:spcPct val="90000"/>
              </a:lnSpc>
              <a:spcAft>
                <a:spcPts val="600"/>
              </a:spcAft>
              <a:buFont typeface="Arial" panose="020B0604020202020204" pitchFamily="34" charset="0"/>
              <a:buChar char="•"/>
            </a:pPr>
            <a:r>
              <a:rPr lang="en-US" sz="1400" dirty="0">
                <a:solidFill>
                  <a:schemeClr val="bg1"/>
                </a:solidFill>
              </a:rPr>
              <a:t>Renewable sources just contribute to about one third of the total country’s electricity consumption.</a:t>
            </a:r>
          </a:p>
        </p:txBody>
      </p:sp>
      <p:pic>
        <p:nvPicPr>
          <p:cNvPr id="2050" name="Picture 2">
            <a:extLst>
              <a:ext uri="{FF2B5EF4-FFF2-40B4-BE49-F238E27FC236}">
                <a16:creationId xmlns:a16="http://schemas.microsoft.com/office/drawing/2014/main" id="{090EB6C2-B2D6-5B99-747B-13B1DBDF093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276055" y="1006104"/>
            <a:ext cx="4134103" cy="4876590"/>
          </a:xfrm>
          <a:prstGeom prst="rect">
            <a:avLst/>
          </a:prstGeom>
          <a:noFill/>
          <a:extLst>
            <a:ext uri="{909E8E84-426E-40DD-AFC4-6F175D3DCCD1}">
              <a14:hiddenFill xmlns:a14="http://schemas.microsoft.com/office/drawing/2010/main">
                <a:solidFill>
                  <a:srgbClr val="FFFFFF"/>
                </a:solidFill>
              </a14:hiddenFill>
            </a:ext>
          </a:extLst>
        </p:spPr>
      </p:pic>
      <p:grpSp>
        <p:nvGrpSpPr>
          <p:cNvPr id="2099" name="Group 2098">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2100" name="Straight Connector 2099">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1190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Wind turbines against blue sky">
            <a:extLst>
              <a:ext uri="{FF2B5EF4-FFF2-40B4-BE49-F238E27FC236}">
                <a16:creationId xmlns:a16="http://schemas.microsoft.com/office/drawing/2014/main" id="{DE05FB4C-B28F-5B2E-AF1E-8DF30E81CFB5}"/>
              </a:ext>
            </a:extLst>
          </p:cNvPr>
          <p:cNvPicPr>
            <a:picLocks noChangeAspect="1"/>
          </p:cNvPicPr>
          <p:nvPr/>
        </p:nvPicPr>
        <p:blipFill rotWithShape="1">
          <a:blip r:embed="rId2"/>
          <a:srcRect l="28919" r="17496" b="-5"/>
          <a:stretch/>
        </p:blipFill>
        <p:spPr>
          <a:xfrm>
            <a:off x="-1" y="-2"/>
            <a:ext cx="5410198" cy="6858002"/>
          </a:xfrm>
          <a:prstGeom prst="rect">
            <a:avLst/>
          </a:prstGeom>
        </p:spPr>
      </p:pic>
      <p:sp useBgFill="1">
        <p:nvSpPr>
          <p:cNvPr id="19" name="Rectangle 18">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E59E34-CE60-0313-7E07-6748210C16A9}"/>
              </a:ext>
            </a:extLst>
          </p:cNvPr>
          <p:cNvSpPr>
            <a:spLocks noGrp="1"/>
          </p:cNvSpPr>
          <p:nvPr>
            <p:ph type="title"/>
          </p:nvPr>
        </p:nvSpPr>
        <p:spPr>
          <a:xfrm>
            <a:off x="6115317" y="405685"/>
            <a:ext cx="5464968" cy="1559301"/>
          </a:xfrm>
        </p:spPr>
        <p:txBody>
          <a:bodyPr>
            <a:normAutofit/>
          </a:bodyPr>
          <a:lstStyle/>
          <a:p>
            <a:r>
              <a:rPr lang="en-US" sz="3400"/>
              <a:t>Reducing Carbon Emissions from Electricity Generation</a:t>
            </a:r>
          </a:p>
        </p:txBody>
      </p:sp>
      <p:sp>
        <p:nvSpPr>
          <p:cNvPr id="3" name="Content Placeholder 2">
            <a:extLst>
              <a:ext uri="{FF2B5EF4-FFF2-40B4-BE49-F238E27FC236}">
                <a16:creationId xmlns:a16="http://schemas.microsoft.com/office/drawing/2014/main" id="{24C4E906-EE49-BC94-CC49-B282C36B32E1}"/>
              </a:ext>
            </a:extLst>
          </p:cNvPr>
          <p:cNvSpPr>
            <a:spLocks noGrp="1"/>
          </p:cNvSpPr>
          <p:nvPr>
            <p:ph idx="1"/>
          </p:nvPr>
        </p:nvSpPr>
        <p:spPr>
          <a:xfrm>
            <a:off x="6115317" y="2743200"/>
            <a:ext cx="5247340" cy="3496878"/>
          </a:xfrm>
        </p:spPr>
        <p:txBody>
          <a:bodyPr anchor="ctr">
            <a:normAutofit/>
          </a:bodyPr>
          <a:lstStyle/>
          <a:p>
            <a:pPr>
              <a:buFont typeface="Arial" panose="020B0604020202020204" pitchFamily="34" charset="0"/>
              <a:buChar char="•"/>
            </a:pPr>
            <a:r>
              <a:rPr lang="en-US" sz="1700" dirty="0">
                <a:latin typeface="Calibri" panose="020F0502020204030204" pitchFamily="34" charset="0"/>
                <a:ea typeface="Calibri" panose="020F0502020204030204" pitchFamily="34" charset="0"/>
                <a:cs typeface="Calibri" panose="020F0502020204030204" pitchFamily="34" charset="0"/>
              </a:rPr>
              <a:t>The US electricity contributes to about 22% of the country’s CO2 emissions. </a:t>
            </a:r>
          </a:p>
          <a:p>
            <a:pPr>
              <a:buFont typeface="Arial" panose="020B0604020202020204" pitchFamily="34" charset="0"/>
              <a:buChar char="•"/>
            </a:pPr>
            <a:r>
              <a:rPr lang="en-US" sz="1700" dirty="0">
                <a:latin typeface="Calibri" panose="020F0502020204030204" pitchFamily="34" charset="0"/>
                <a:ea typeface="Calibri" panose="020F0502020204030204" pitchFamily="34" charset="0"/>
                <a:cs typeface="Calibri" panose="020F0502020204030204" pitchFamily="34" charset="0"/>
              </a:rPr>
              <a:t>Renewable energy sources would have much lower carbon emissions compared to non-renewable sources.</a:t>
            </a:r>
          </a:p>
          <a:p>
            <a:pPr>
              <a:buFont typeface="Arial" panose="020B0604020202020204" pitchFamily="34" charset="0"/>
              <a:buChar char="•"/>
            </a:pPr>
            <a:r>
              <a:rPr lang="en-US" sz="1700" dirty="0">
                <a:latin typeface="Calibri" panose="020F0502020204030204" pitchFamily="34" charset="0"/>
                <a:ea typeface="Calibri" panose="020F0502020204030204" pitchFamily="34" charset="0"/>
                <a:cs typeface="Calibri" panose="020F0502020204030204" pitchFamily="34" charset="0"/>
              </a:rPr>
              <a:t>Calculators are available to estimate Carbon emissions reductions by replacing fossil fuels with renewable energy.</a:t>
            </a:r>
          </a:p>
        </p:txBody>
      </p:sp>
    </p:spTree>
    <p:extLst>
      <p:ext uri="{BB962C8B-B14F-4D97-AF65-F5344CB8AC3E}">
        <p14:creationId xmlns:p14="http://schemas.microsoft.com/office/powerpoint/2010/main" val="862994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6" name="Rectangle 309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8" name="Rectangle 309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00" name="Group 3099">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101" name="Oval 3100">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5" name="Oval 3104">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08" name="Rectangle 310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10" name="Group 310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11" name="Straight Connector 311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12" name="Straight Connector 311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13" name="Straight Connector 311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14" name="Straight Connector 311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16" name="Rectangle 311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18" name="Group 311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19" name="Straight Connector 311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20" name="Straight Connector 311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21" name="Straight Connector 312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22" name="Straight Connector 312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0F38C1F-6958-1EBF-3ED4-EE234B9B3BB6}"/>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sz="3700" kern="1200" dirty="0">
                <a:solidFill>
                  <a:schemeClr val="bg1"/>
                </a:solidFill>
                <a:latin typeface="+mj-lt"/>
                <a:ea typeface="+mj-ea"/>
                <a:cs typeface="+mj-cs"/>
              </a:rPr>
              <a:t>Electricity Consumption in the U.S. - Texas Leads the Pack</a:t>
            </a:r>
          </a:p>
        </p:txBody>
      </p:sp>
      <p:pic>
        <p:nvPicPr>
          <p:cNvPr id="3074" name="Picture 2">
            <a:extLst>
              <a:ext uri="{FF2B5EF4-FFF2-40B4-BE49-F238E27FC236}">
                <a16:creationId xmlns:a16="http://schemas.microsoft.com/office/drawing/2014/main" id="{3BF1C69D-8DD7-B908-3D02-278F1E499E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31851" y="617779"/>
            <a:ext cx="5442080" cy="3265248"/>
          </a:xfrm>
          <a:prstGeom prst="rect">
            <a:avLst/>
          </a:prstGeom>
          <a:noFill/>
          <a:extLst>
            <a:ext uri="{909E8E84-426E-40DD-AFC4-6F175D3DCCD1}">
              <a14:hiddenFill xmlns:a14="http://schemas.microsoft.com/office/drawing/2010/main">
                <a:solidFill>
                  <a:srgbClr val="FFFFFF"/>
                </a:solidFill>
              </a14:hiddenFill>
            </a:ext>
          </a:extLst>
        </p:spPr>
      </p:pic>
      <p:grpSp>
        <p:nvGrpSpPr>
          <p:cNvPr id="3124" name="Group 3123">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125" name="Straight Connector 3124">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6" name="Straight Connector 3125">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7" name="Straight Connector 3126">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8" name="Straight Connector 3127">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130" name="Oval 3129">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AAE49E3-08DD-23B3-E799-25F42B4083C8}"/>
              </a:ext>
            </a:extLst>
          </p:cNvPr>
          <p:cNvSpPr txBox="1"/>
          <p:nvPr/>
        </p:nvSpPr>
        <p:spPr>
          <a:xfrm>
            <a:off x="5925304" y="4018143"/>
            <a:ext cx="5549111" cy="2129599"/>
          </a:xfrm>
          <a:prstGeom prst="rect">
            <a:avLst/>
          </a:prstGeom>
          <a:noFill/>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500" dirty="0">
                <a:solidFill>
                  <a:schemeClr val="bg1"/>
                </a:solidFill>
              </a:rPr>
              <a:t>As seen from the map above Texas leads the nation in electricity consumption and it is about 12% of the total nation’s consumption. </a:t>
            </a:r>
          </a:p>
          <a:p>
            <a:pPr marL="285750" indent="-228600">
              <a:lnSpc>
                <a:spcPct val="90000"/>
              </a:lnSpc>
              <a:spcAft>
                <a:spcPts val="600"/>
              </a:spcAft>
              <a:buFont typeface="Arial" panose="020B0604020202020204" pitchFamily="34" charset="0"/>
              <a:buChar char="•"/>
            </a:pPr>
            <a:r>
              <a:rPr lang="en-US" sz="1500" dirty="0">
                <a:solidFill>
                  <a:schemeClr val="bg1"/>
                </a:solidFill>
              </a:rPr>
              <a:t>In January 2024, Texas' electricity consumption reached record highs. Texas consumes almost all of the electricity that it generates only sharing a small portion to the other states.</a:t>
            </a:r>
          </a:p>
        </p:txBody>
      </p:sp>
    </p:spTree>
    <p:extLst>
      <p:ext uri="{BB962C8B-B14F-4D97-AF65-F5344CB8AC3E}">
        <p14:creationId xmlns:p14="http://schemas.microsoft.com/office/powerpoint/2010/main" val="3605076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2" name="Rectangle 718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4" name="Rectangle 718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86" name="Group 7185">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187" name="Oval 7186">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8" name="Oval 7187">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9" name="Oval 7188">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0" name="Oval 7189">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91" name="Oval 7190">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2" name="Oval 7191">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94" name="Rectangle 719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96" name="Group 719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97" name="Straight Connector 719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98" name="Straight Connector 719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99" name="Straight Connector 719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00" name="Straight Connector 719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202" name="Rectangle 720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04" name="Group 720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205" name="Straight Connector 720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06" name="Straight Connector 720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07" name="Straight Connector 720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08" name="Straight Connector 720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3C291D1-3EB3-AC8A-12F8-F3D30E774099}"/>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sz="4800" dirty="0">
                <a:solidFill>
                  <a:schemeClr val="bg1"/>
                </a:solidFill>
              </a:rPr>
              <a:t>E</a:t>
            </a:r>
            <a:r>
              <a:rPr lang="en-US" sz="4800" kern="1200" dirty="0">
                <a:solidFill>
                  <a:schemeClr val="bg1"/>
                </a:solidFill>
                <a:latin typeface="+mj-lt"/>
                <a:ea typeface="+mj-ea"/>
                <a:cs typeface="+mj-cs"/>
              </a:rPr>
              <a:t>lectricity Consumption in </a:t>
            </a:r>
            <a:r>
              <a:rPr lang="en-US" sz="4800" dirty="0">
                <a:solidFill>
                  <a:schemeClr val="bg1"/>
                </a:solidFill>
              </a:rPr>
              <a:t>T</a:t>
            </a:r>
            <a:r>
              <a:rPr lang="en-US" sz="4800" kern="1200" dirty="0">
                <a:solidFill>
                  <a:schemeClr val="bg1"/>
                </a:solidFill>
                <a:latin typeface="+mj-lt"/>
                <a:ea typeface="+mj-ea"/>
                <a:cs typeface="+mj-cs"/>
              </a:rPr>
              <a:t>exas</a:t>
            </a:r>
          </a:p>
        </p:txBody>
      </p:sp>
      <p:pic>
        <p:nvPicPr>
          <p:cNvPr id="7170" name="Picture 2">
            <a:extLst>
              <a:ext uri="{FF2B5EF4-FFF2-40B4-BE49-F238E27FC236}">
                <a16:creationId xmlns:a16="http://schemas.microsoft.com/office/drawing/2014/main" id="{7FBF372B-9DC8-BA83-51C2-4CA494EC02D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74463" y="866585"/>
            <a:ext cx="10843065" cy="2764982"/>
          </a:xfrm>
          <a:prstGeom prst="rect">
            <a:avLst/>
          </a:prstGeom>
          <a:noFill/>
          <a:extLst>
            <a:ext uri="{909E8E84-426E-40DD-AFC4-6F175D3DCCD1}">
              <a14:hiddenFill xmlns:a14="http://schemas.microsoft.com/office/drawing/2010/main">
                <a:solidFill>
                  <a:srgbClr val="FFFFFF"/>
                </a:solidFill>
              </a14:hiddenFill>
            </a:ext>
          </a:extLst>
        </p:spPr>
      </p:pic>
      <p:grpSp>
        <p:nvGrpSpPr>
          <p:cNvPr id="7210" name="Group 7209">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7211" name="Straight Connector 7210">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12" name="Straight Connector 7211">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13" name="Straight Connector 7212">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14" name="Straight Connector 7213">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216" name="Oval 7215">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7F0E43-DDC4-AC67-312E-40C1ABF09406}"/>
              </a:ext>
            </a:extLst>
          </p:cNvPr>
          <p:cNvSpPr txBox="1"/>
          <p:nvPr/>
        </p:nvSpPr>
        <p:spPr>
          <a:xfrm>
            <a:off x="5925304" y="4018143"/>
            <a:ext cx="5549111" cy="2129599"/>
          </a:xfrm>
          <a:prstGeom prst="rect">
            <a:avLst/>
          </a:prstGeom>
          <a:noFill/>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solidFill>
                  <a:schemeClr val="bg1"/>
                </a:solidFill>
              </a:rPr>
              <a:t>Texas electricity demand has grown by an average of 6% year-over-year</a:t>
            </a:r>
          </a:p>
          <a:p>
            <a:pPr marL="285750" indent="-228600">
              <a:lnSpc>
                <a:spcPct val="90000"/>
              </a:lnSpc>
              <a:spcAft>
                <a:spcPts val="600"/>
              </a:spcAft>
              <a:buFont typeface="Arial" panose="020B0604020202020204" pitchFamily="34" charset="0"/>
              <a:buChar char="•"/>
            </a:pPr>
            <a:r>
              <a:rPr lang="en-US" dirty="0">
                <a:solidFill>
                  <a:schemeClr val="bg1"/>
                </a:solidFill>
              </a:rPr>
              <a:t>Over the past 10 years, Texas has increased by a huge margin with respect to electricity generation.</a:t>
            </a:r>
          </a:p>
          <a:p>
            <a:pPr marL="285750" indent="-228600">
              <a:lnSpc>
                <a:spcPct val="90000"/>
              </a:lnSpc>
              <a:spcAft>
                <a:spcPts val="600"/>
              </a:spcAft>
              <a:buFont typeface="Arial" panose="020B0604020202020204" pitchFamily="34" charset="0"/>
              <a:buChar char="•"/>
            </a:pPr>
            <a:r>
              <a:rPr lang="en-US" dirty="0">
                <a:solidFill>
                  <a:schemeClr val="bg1"/>
                </a:solidFill>
              </a:rPr>
              <a:t>With continued population growth and economic expansion, Texas' electricity consumption is poised for further increases in the coming years</a:t>
            </a:r>
          </a:p>
        </p:txBody>
      </p:sp>
    </p:spTree>
    <p:extLst>
      <p:ext uri="{BB962C8B-B14F-4D97-AF65-F5344CB8AC3E}">
        <p14:creationId xmlns:p14="http://schemas.microsoft.com/office/powerpoint/2010/main" val="3276927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3674C3-82C7-6F06-0843-939FDFCAD372}"/>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But what’s the split among the rising trend?</a:t>
            </a:r>
          </a:p>
        </p:txBody>
      </p:sp>
      <p:sp>
        <p:nvSpPr>
          <p:cNvPr id="28" name="Rectangle 2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55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71" name="Rectangle 617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3" name="Rectangle 6172">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75" name="Group 6174">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76" name="Oval 6175">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7" name="Oval 6176">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8" name="Oval 6177">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9" name="Oval 6178">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80" name="Oval 6179">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1" name="Oval 6180">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675D804-64DD-9DBA-DADD-18D95CB82D72}"/>
              </a:ext>
            </a:extLst>
          </p:cNvPr>
          <p:cNvSpPr>
            <a:spLocks noGrp="1"/>
          </p:cNvSpPr>
          <p:nvPr>
            <p:ph type="title"/>
          </p:nvPr>
        </p:nvSpPr>
        <p:spPr>
          <a:xfrm>
            <a:off x="630936" y="630936"/>
            <a:ext cx="5563079" cy="2632080"/>
          </a:xfrm>
          <a:noFill/>
        </p:spPr>
        <p:txBody>
          <a:bodyPr vert="horz" lIns="91440" tIns="45720" rIns="91440" bIns="45720" rtlCol="0" anchor="t">
            <a:normAutofit/>
          </a:bodyPr>
          <a:lstStyle/>
          <a:p>
            <a:r>
              <a:rPr lang="en-US" kern="1200">
                <a:solidFill>
                  <a:schemeClr val="bg1"/>
                </a:solidFill>
                <a:latin typeface="+mj-lt"/>
                <a:ea typeface="+mj-ea"/>
                <a:cs typeface="+mj-cs"/>
              </a:rPr>
              <a:t>Graph showing Texas having the highest nonrenewable source of electricity generation</a:t>
            </a:r>
          </a:p>
        </p:txBody>
      </p:sp>
      <p:sp>
        <p:nvSpPr>
          <p:cNvPr id="6183" name="Rectangle 6182">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85" name="Group 6184">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186" name="Straight Connector 6185">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87" name="Straight Connector 6186">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88" name="Straight Connector 6187">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89" name="Straight Connector 6188">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191" name="Rectangle 6190">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93" name="Group 6192">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194" name="Straight Connector 6193">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95" name="Straight Connector 6194">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96" name="Straight Connector 6195">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97" name="Straight Connector 6196">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32AE34B-740C-FAD3-C03A-72664D61C142}"/>
              </a:ext>
            </a:extLst>
          </p:cNvPr>
          <p:cNvSpPr txBox="1"/>
          <p:nvPr/>
        </p:nvSpPr>
        <p:spPr>
          <a:xfrm>
            <a:off x="630936" y="3429000"/>
            <a:ext cx="5563083" cy="2828892"/>
          </a:xfrm>
          <a:prstGeom prst="rect">
            <a:avLst/>
          </a:prstGeom>
          <a:noFill/>
        </p:spPr>
        <p:txBody>
          <a:bodyPr vert="horz" lIns="91440" tIns="45720" rIns="91440" bIns="45720" rtlCol="0" anchor="t">
            <a:normAutofit lnSpcReduction="10000"/>
          </a:bodyPr>
          <a:lstStyle/>
          <a:p>
            <a:pPr marL="285750" indent="-228600">
              <a:lnSpc>
                <a:spcPct val="90000"/>
              </a:lnSpc>
              <a:spcBef>
                <a:spcPts val="300"/>
              </a:spcBef>
              <a:buFont typeface="Arial" panose="020B0604020202020204" pitchFamily="34" charset="0"/>
              <a:buChar char="•"/>
            </a:pPr>
            <a:r>
              <a:rPr lang="en-IN" dirty="0">
                <a:solidFill>
                  <a:schemeClr val="bg1"/>
                </a:solidFill>
              </a:rPr>
              <a:t>In 2022, Texas is a frontrunner in wind power production nationwide where it accounted for 26%.</a:t>
            </a:r>
          </a:p>
          <a:p>
            <a:pPr marL="285750" indent="-228600">
              <a:lnSpc>
                <a:spcPct val="90000"/>
              </a:lnSpc>
              <a:spcBef>
                <a:spcPts val="300"/>
              </a:spcBef>
              <a:buFont typeface="Arial" panose="020B0604020202020204" pitchFamily="34" charset="0"/>
              <a:buChar char="•"/>
            </a:pPr>
            <a:r>
              <a:rPr lang="en-IN" dirty="0">
                <a:solidFill>
                  <a:schemeClr val="bg1"/>
                </a:solidFill>
              </a:rPr>
              <a:t> At more than 18,000 MW, the end of 2023 will have seen almost double solar capabilities growth than last year- this is according to forecasts provided what we already know</a:t>
            </a:r>
          </a:p>
          <a:p>
            <a:pPr marL="285750" indent="-228600">
              <a:lnSpc>
                <a:spcPct val="90000"/>
              </a:lnSpc>
              <a:spcBef>
                <a:spcPts val="300"/>
              </a:spcBef>
              <a:buFont typeface="Arial" panose="020B0604020202020204" pitchFamily="34" charset="0"/>
              <a:buChar char="•"/>
            </a:pPr>
            <a:r>
              <a:rPr lang="en-IN" dirty="0">
                <a:solidFill>
                  <a:schemeClr val="bg1"/>
                </a:solidFill>
              </a:rPr>
              <a:t>Texas has a broad selection of power sources that include traditional power sources like oil to renewable ones such as nuclear fuel cells; this helps to meet growing demand for electricity in Texas as people move here and companies expand.</a:t>
            </a:r>
            <a:endParaRPr lang="en-US" dirty="0">
              <a:solidFill>
                <a:schemeClr val="bg1"/>
              </a:solidFill>
            </a:endParaRPr>
          </a:p>
        </p:txBody>
      </p:sp>
      <p:pic>
        <p:nvPicPr>
          <p:cNvPr id="4" name="Picture 3" descr="A pie chart with numbers and text&#10;&#10;Description automatically generated">
            <a:extLst>
              <a:ext uri="{FF2B5EF4-FFF2-40B4-BE49-F238E27FC236}">
                <a16:creationId xmlns:a16="http://schemas.microsoft.com/office/drawing/2014/main" id="{B2822ED5-AB59-CC66-D87D-0AA67656533E}"/>
              </a:ext>
            </a:extLst>
          </p:cNvPr>
          <p:cNvPicPr>
            <a:picLocks noChangeAspect="1"/>
          </p:cNvPicPr>
          <p:nvPr/>
        </p:nvPicPr>
        <p:blipFill>
          <a:blip r:embed="rId2"/>
          <a:stretch>
            <a:fillRect/>
          </a:stretch>
        </p:blipFill>
        <p:spPr>
          <a:xfrm>
            <a:off x="6233337" y="1360854"/>
            <a:ext cx="5673206" cy="3801047"/>
          </a:xfrm>
          <a:prstGeom prst="rect">
            <a:avLst/>
          </a:prstGeom>
        </p:spPr>
      </p:pic>
      <p:grpSp>
        <p:nvGrpSpPr>
          <p:cNvPr id="6199" name="Group 6198">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6200" name="Straight Connector 6199">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01" name="Straight Connector 6200">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02" name="Straight Connector 6201">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03" name="Straight Connector 6202">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50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TotalTime>
  <Words>1470</Words>
  <Application>Microsoft Office PowerPoint</Application>
  <PresentationFormat>Widescreen</PresentationFormat>
  <Paragraphs>82</Paragraphs>
  <Slides>16</Slides>
  <Notes>6</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__fkGroteskNeue_a82850</vt:lpstr>
      <vt:lpstr>Aptos</vt:lpstr>
      <vt:lpstr>Aptos Display</vt:lpstr>
      <vt:lpstr>Arial</vt:lpstr>
      <vt:lpstr>Calibri</vt:lpstr>
      <vt:lpstr>Office Theme</vt:lpstr>
      <vt:lpstr>Transitioning Texas to a Renewable Energy Future: Reducing Carbon Footprint and Electricity Consumption Patterns</vt:lpstr>
      <vt:lpstr>The Digital Dilemma - Electricity Trends in the 21st Century</vt:lpstr>
      <vt:lpstr>Electricity Consumption in the U.S. - A Steady Climb</vt:lpstr>
      <vt:lpstr>Electricity Generation in the U.S. - Renewable vs. Non-Renewable</vt:lpstr>
      <vt:lpstr>Reducing Carbon Emissions from Electricity Generation</vt:lpstr>
      <vt:lpstr>Electricity Consumption in the U.S. - Texas Leads the Pack</vt:lpstr>
      <vt:lpstr>Electricity Consumption in Texas</vt:lpstr>
      <vt:lpstr>But what’s the split among the rising trend?</vt:lpstr>
      <vt:lpstr>Graph showing Texas having the highest nonrenewable source of electricity generation</vt:lpstr>
      <vt:lpstr>Graph showing last 5 months of electricity usuage</vt:lpstr>
      <vt:lpstr>Powering the Future: Demand Insights for a Renewable Energy Revolution</vt:lpstr>
      <vt:lpstr>Forecasting Texas Electricity Demand: A Path to a Renewable Future</vt:lpstr>
      <vt:lpstr>Forecasting Texas Electricity Demand: Capturing Seasonality</vt:lpstr>
      <vt:lpstr>Demand Forecasting: Optimizing Texas' Renewable Energy Transition</vt:lpstr>
      <vt:lpstr>Texas Leads the Nation in Renewable Energy Capacity?</vt:lpstr>
      <vt:lpstr>References &amp;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Harish Jajju</dc:creator>
  <cp:lastModifiedBy>Rishapp Rajesh</cp:lastModifiedBy>
  <cp:revision>60</cp:revision>
  <cp:lastPrinted>2024-04-29T01:52:07Z</cp:lastPrinted>
  <dcterms:created xsi:type="dcterms:W3CDTF">2024-04-27T00:28:36Z</dcterms:created>
  <dcterms:modified xsi:type="dcterms:W3CDTF">2024-04-30T02:33:13Z</dcterms:modified>
</cp:coreProperties>
</file>